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95" r:id="rId3"/>
    <p:sldId id="282" r:id="rId4"/>
    <p:sldId id="283" r:id="rId5"/>
    <p:sldId id="258" r:id="rId6"/>
    <p:sldId id="291" r:id="rId7"/>
    <p:sldId id="259" r:id="rId8"/>
    <p:sldId id="280" r:id="rId9"/>
    <p:sldId id="289" r:id="rId10"/>
    <p:sldId id="288" r:id="rId11"/>
    <p:sldId id="261" r:id="rId12"/>
    <p:sldId id="284" r:id="rId13"/>
    <p:sldId id="286" r:id="rId14"/>
    <p:sldId id="262" r:id="rId15"/>
    <p:sldId id="271" r:id="rId16"/>
    <p:sldId id="272" r:id="rId17"/>
    <p:sldId id="273" r:id="rId18"/>
    <p:sldId id="287" r:id="rId19"/>
    <p:sldId id="263" r:id="rId20"/>
    <p:sldId id="270" r:id="rId21"/>
    <p:sldId id="281" r:id="rId22"/>
    <p:sldId id="265" r:id="rId23"/>
    <p:sldId id="279" r:id="rId24"/>
    <p:sldId id="266" r:id="rId25"/>
    <p:sldId id="277" r:id="rId26"/>
    <p:sldId id="276" r:id="rId27"/>
    <p:sldId id="294" r:id="rId28"/>
    <p:sldId id="268" r:id="rId29"/>
    <p:sldId id="278" r:id="rId30"/>
    <p:sldId id="269" r:id="rId31"/>
    <p:sldId id="296" r:id="rId32"/>
    <p:sldId id="285" r:id="rId33"/>
    <p:sldId id="293" r:id="rId34"/>
    <p:sldId id="292"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6399A-07C4-4E67-BB7D-8DA3DA76AA9A}" v="78" dt="2022-09-23T13:57:51.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2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10882-16E0-4BA5-889D-53A951CA736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B82022C-1BD6-4013-A988-03446CCA15AD}">
      <dgm:prSet/>
      <dgm:spPr/>
      <dgm:t>
        <a:bodyPr/>
        <a:lstStyle/>
        <a:p>
          <a:r>
            <a:rPr lang="en-GB"/>
            <a:t>Each week at Junior Youth Café we provide different activities,</a:t>
          </a:r>
          <a:endParaRPr lang="en-US"/>
        </a:p>
      </dgm:t>
    </dgm:pt>
    <dgm:pt modelId="{5BE748C6-F00B-4421-8DE9-37676CB933CE}" type="parTrans" cxnId="{6DAFC0C4-D774-49CE-B7F5-71A910315E8C}">
      <dgm:prSet/>
      <dgm:spPr/>
      <dgm:t>
        <a:bodyPr/>
        <a:lstStyle/>
        <a:p>
          <a:endParaRPr lang="en-US"/>
        </a:p>
      </dgm:t>
    </dgm:pt>
    <dgm:pt modelId="{9D02D9B1-2641-4851-9CB5-63F1634FCDF4}" type="sibTrans" cxnId="{6DAFC0C4-D774-49CE-B7F5-71A910315E8C}">
      <dgm:prSet/>
      <dgm:spPr/>
      <dgm:t>
        <a:bodyPr/>
        <a:lstStyle/>
        <a:p>
          <a:endParaRPr lang="en-US"/>
        </a:p>
      </dgm:t>
    </dgm:pt>
    <dgm:pt modelId="{D5E64DA0-2282-468F-BD30-B9B6FEBF6A0D}">
      <dgm:prSet/>
      <dgm:spPr/>
      <dgm:t>
        <a:bodyPr/>
        <a:lstStyle/>
        <a:p>
          <a:r>
            <a:rPr lang="en-GB"/>
            <a:t>Sporting Activities </a:t>
          </a:r>
          <a:endParaRPr lang="en-US"/>
        </a:p>
      </dgm:t>
    </dgm:pt>
    <dgm:pt modelId="{BEBE15EC-697B-484B-AD99-33C35532F351}" type="parTrans" cxnId="{842461F7-4FD3-4DD7-B68E-B6ACB10650D0}">
      <dgm:prSet/>
      <dgm:spPr/>
      <dgm:t>
        <a:bodyPr/>
        <a:lstStyle/>
        <a:p>
          <a:endParaRPr lang="en-US"/>
        </a:p>
      </dgm:t>
    </dgm:pt>
    <dgm:pt modelId="{D7CF5879-D5D9-49B0-904F-2B26D2E8CD4B}" type="sibTrans" cxnId="{842461F7-4FD3-4DD7-B68E-B6ACB10650D0}">
      <dgm:prSet/>
      <dgm:spPr/>
      <dgm:t>
        <a:bodyPr/>
        <a:lstStyle/>
        <a:p>
          <a:endParaRPr lang="en-US"/>
        </a:p>
      </dgm:t>
    </dgm:pt>
    <dgm:pt modelId="{F7B1183A-A315-4B8C-86EA-A5B7437B0760}">
      <dgm:prSet/>
      <dgm:spPr/>
      <dgm:t>
        <a:bodyPr/>
        <a:lstStyle/>
        <a:p>
          <a:r>
            <a:rPr lang="en-GB"/>
            <a:t>Arts &amp; Crafts</a:t>
          </a:r>
          <a:endParaRPr lang="en-US"/>
        </a:p>
      </dgm:t>
    </dgm:pt>
    <dgm:pt modelId="{9E69EF74-DD1A-4571-ADF0-3A44E94CEE61}" type="parTrans" cxnId="{A4B5582A-465B-4714-9C1E-8FB33114D56A}">
      <dgm:prSet/>
      <dgm:spPr/>
      <dgm:t>
        <a:bodyPr/>
        <a:lstStyle/>
        <a:p>
          <a:endParaRPr lang="en-US"/>
        </a:p>
      </dgm:t>
    </dgm:pt>
    <dgm:pt modelId="{72F8560F-84AF-4E3F-BC09-38E40C51AC84}" type="sibTrans" cxnId="{A4B5582A-465B-4714-9C1E-8FB33114D56A}">
      <dgm:prSet/>
      <dgm:spPr/>
      <dgm:t>
        <a:bodyPr/>
        <a:lstStyle/>
        <a:p>
          <a:endParaRPr lang="en-US"/>
        </a:p>
      </dgm:t>
    </dgm:pt>
    <dgm:pt modelId="{7820DE9D-FCE9-411F-BD6C-0169199D926A}">
      <dgm:prSet/>
      <dgm:spPr/>
      <dgm:t>
        <a:bodyPr/>
        <a:lstStyle/>
        <a:p>
          <a:r>
            <a:rPr lang="en-GB"/>
            <a:t>Cooking &amp; Baking </a:t>
          </a:r>
          <a:endParaRPr lang="en-US"/>
        </a:p>
      </dgm:t>
    </dgm:pt>
    <dgm:pt modelId="{863A0116-65B7-4F99-88D8-B3ECFB2EDFD5}" type="parTrans" cxnId="{FAA3A74F-1B21-4493-A658-81FF8D294831}">
      <dgm:prSet/>
      <dgm:spPr/>
      <dgm:t>
        <a:bodyPr/>
        <a:lstStyle/>
        <a:p>
          <a:endParaRPr lang="en-US"/>
        </a:p>
      </dgm:t>
    </dgm:pt>
    <dgm:pt modelId="{2188E343-9985-490B-ADBF-FFA6B9A699E6}" type="sibTrans" cxnId="{FAA3A74F-1B21-4493-A658-81FF8D294831}">
      <dgm:prSet/>
      <dgm:spPr/>
      <dgm:t>
        <a:bodyPr/>
        <a:lstStyle/>
        <a:p>
          <a:endParaRPr lang="en-US"/>
        </a:p>
      </dgm:t>
    </dgm:pt>
    <dgm:pt modelId="{78A0C858-6C5E-4EAB-B12A-49FE2563F3E9}" type="pres">
      <dgm:prSet presAssocID="{19510882-16E0-4BA5-889D-53A951CA736C}" presName="hierChild1" presStyleCnt="0">
        <dgm:presLayoutVars>
          <dgm:chPref val="1"/>
          <dgm:dir/>
          <dgm:animOne val="branch"/>
          <dgm:animLvl val="lvl"/>
          <dgm:resizeHandles/>
        </dgm:presLayoutVars>
      </dgm:prSet>
      <dgm:spPr/>
      <dgm:t>
        <a:bodyPr/>
        <a:lstStyle/>
        <a:p>
          <a:endParaRPr lang="en-GB"/>
        </a:p>
      </dgm:t>
    </dgm:pt>
    <dgm:pt modelId="{AA050C5E-BE24-46CC-AC82-F739995E4989}" type="pres">
      <dgm:prSet presAssocID="{9B82022C-1BD6-4013-A988-03446CCA15AD}" presName="hierRoot1" presStyleCnt="0"/>
      <dgm:spPr/>
    </dgm:pt>
    <dgm:pt modelId="{BE0AB782-F583-40BF-932B-BACFF9AF7A34}" type="pres">
      <dgm:prSet presAssocID="{9B82022C-1BD6-4013-A988-03446CCA15AD}" presName="composite" presStyleCnt="0"/>
      <dgm:spPr/>
    </dgm:pt>
    <dgm:pt modelId="{7C9FF255-EB95-4BDE-B6A0-90B11C9D3348}" type="pres">
      <dgm:prSet presAssocID="{9B82022C-1BD6-4013-A988-03446CCA15AD}" presName="background" presStyleLbl="node0" presStyleIdx="0" presStyleCnt="4"/>
      <dgm:spPr/>
    </dgm:pt>
    <dgm:pt modelId="{970F452E-A573-4EC6-BDDB-5C5F32AB36F0}" type="pres">
      <dgm:prSet presAssocID="{9B82022C-1BD6-4013-A988-03446CCA15AD}" presName="text" presStyleLbl="fgAcc0" presStyleIdx="0" presStyleCnt="4">
        <dgm:presLayoutVars>
          <dgm:chPref val="3"/>
        </dgm:presLayoutVars>
      </dgm:prSet>
      <dgm:spPr/>
      <dgm:t>
        <a:bodyPr/>
        <a:lstStyle/>
        <a:p>
          <a:endParaRPr lang="en-GB"/>
        </a:p>
      </dgm:t>
    </dgm:pt>
    <dgm:pt modelId="{52F258F9-9BDA-4F81-A067-F20CECC8385C}" type="pres">
      <dgm:prSet presAssocID="{9B82022C-1BD6-4013-A988-03446CCA15AD}" presName="hierChild2" presStyleCnt="0"/>
      <dgm:spPr/>
    </dgm:pt>
    <dgm:pt modelId="{4CAF7A88-49A3-4641-9BC2-85EF692AECCC}" type="pres">
      <dgm:prSet presAssocID="{D5E64DA0-2282-468F-BD30-B9B6FEBF6A0D}" presName="hierRoot1" presStyleCnt="0"/>
      <dgm:spPr/>
    </dgm:pt>
    <dgm:pt modelId="{7CDD60F0-B0A1-42AB-B920-072C88FB9CEC}" type="pres">
      <dgm:prSet presAssocID="{D5E64DA0-2282-468F-BD30-B9B6FEBF6A0D}" presName="composite" presStyleCnt="0"/>
      <dgm:spPr/>
    </dgm:pt>
    <dgm:pt modelId="{291C35FA-C67F-449F-8367-5B3FC41A0314}" type="pres">
      <dgm:prSet presAssocID="{D5E64DA0-2282-468F-BD30-B9B6FEBF6A0D}" presName="background" presStyleLbl="node0" presStyleIdx="1" presStyleCnt="4"/>
      <dgm:spPr/>
    </dgm:pt>
    <dgm:pt modelId="{31DFDB13-0591-4D49-BADF-458E62431A4E}" type="pres">
      <dgm:prSet presAssocID="{D5E64DA0-2282-468F-BD30-B9B6FEBF6A0D}" presName="text" presStyleLbl="fgAcc0" presStyleIdx="1" presStyleCnt="4">
        <dgm:presLayoutVars>
          <dgm:chPref val="3"/>
        </dgm:presLayoutVars>
      </dgm:prSet>
      <dgm:spPr/>
      <dgm:t>
        <a:bodyPr/>
        <a:lstStyle/>
        <a:p>
          <a:endParaRPr lang="en-GB"/>
        </a:p>
      </dgm:t>
    </dgm:pt>
    <dgm:pt modelId="{6F36F5F0-3C1D-4762-A1B7-4B00C2AAC791}" type="pres">
      <dgm:prSet presAssocID="{D5E64DA0-2282-468F-BD30-B9B6FEBF6A0D}" presName="hierChild2" presStyleCnt="0"/>
      <dgm:spPr/>
    </dgm:pt>
    <dgm:pt modelId="{5C109067-86D7-4115-AF23-3A4644EA0195}" type="pres">
      <dgm:prSet presAssocID="{F7B1183A-A315-4B8C-86EA-A5B7437B0760}" presName="hierRoot1" presStyleCnt="0"/>
      <dgm:spPr/>
    </dgm:pt>
    <dgm:pt modelId="{37A8AA25-3439-4D8F-8DB3-DA144A7554B3}" type="pres">
      <dgm:prSet presAssocID="{F7B1183A-A315-4B8C-86EA-A5B7437B0760}" presName="composite" presStyleCnt="0"/>
      <dgm:spPr/>
    </dgm:pt>
    <dgm:pt modelId="{5F9284B4-CBA2-47BA-818C-6B12818744B0}" type="pres">
      <dgm:prSet presAssocID="{F7B1183A-A315-4B8C-86EA-A5B7437B0760}" presName="background" presStyleLbl="node0" presStyleIdx="2" presStyleCnt="4"/>
      <dgm:spPr/>
    </dgm:pt>
    <dgm:pt modelId="{F07B10C4-B50B-4DD3-BAE3-68CE3E4F70B0}" type="pres">
      <dgm:prSet presAssocID="{F7B1183A-A315-4B8C-86EA-A5B7437B0760}" presName="text" presStyleLbl="fgAcc0" presStyleIdx="2" presStyleCnt="4">
        <dgm:presLayoutVars>
          <dgm:chPref val="3"/>
        </dgm:presLayoutVars>
      </dgm:prSet>
      <dgm:spPr/>
      <dgm:t>
        <a:bodyPr/>
        <a:lstStyle/>
        <a:p>
          <a:endParaRPr lang="en-GB"/>
        </a:p>
      </dgm:t>
    </dgm:pt>
    <dgm:pt modelId="{3749D615-2244-4131-B952-FA2A27E3B689}" type="pres">
      <dgm:prSet presAssocID="{F7B1183A-A315-4B8C-86EA-A5B7437B0760}" presName="hierChild2" presStyleCnt="0"/>
      <dgm:spPr/>
    </dgm:pt>
    <dgm:pt modelId="{625FBAB9-27AB-4BE2-9C1E-3D6EACA60C07}" type="pres">
      <dgm:prSet presAssocID="{7820DE9D-FCE9-411F-BD6C-0169199D926A}" presName="hierRoot1" presStyleCnt="0"/>
      <dgm:spPr/>
    </dgm:pt>
    <dgm:pt modelId="{B7181D1E-A9E7-4B29-94A0-6488798446A5}" type="pres">
      <dgm:prSet presAssocID="{7820DE9D-FCE9-411F-BD6C-0169199D926A}" presName="composite" presStyleCnt="0"/>
      <dgm:spPr/>
    </dgm:pt>
    <dgm:pt modelId="{1A8746CD-966C-4504-841E-C282FC21385B}" type="pres">
      <dgm:prSet presAssocID="{7820DE9D-FCE9-411F-BD6C-0169199D926A}" presName="background" presStyleLbl="node0" presStyleIdx="3" presStyleCnt="4"/>
      <dgm:spPr/>
    </dgm:pt>
    <dgm:pt modelId="{EF8F9E28-9263-4AE4-9026-95C0C95E94DF}" type="pres">
      <dgm:prSet presAssocID="{7820DE9D-FCE9-411F-BD6C-0169199D926A}" presName="text" presStyleLbl="fgAcc0" presStyleIdx="3" presStyleCnt="4">
        <dgm:presLayoutVars>
          <dgm:chPref val="3"/>
        </dgm:presLayoutVars>
      </dgm:prSet>
      <dgm:spPr/>
      <dgm:t>
        <a:bodyPr/>
        <a:lstStyle/>
        <a:p>
          <a:endParaRPr lang="en-GB"/>
        </a:p>
      </dgm:t>
    </dgm:pt>
    <dgm:pt modelId="{3E78B0EE-2D7F-4068-9EF9-8AB09DD832E0}" type="pres">
      <dgm:prSet presAssocID="{7820DE9D-FCE9-411F-BD6C-0169199D926A}" presName="hierChild2" presStyleCnt="0"/>
      <dgm:spPr/>
    </dgm:pt>
  </dgm:ptLst>
  <dgm:cxnLst>
    <dgm:cxn modelId="{6DAFC0C4-D774-49CE-B7F5-71A910315E8C}" srcId="{19510882-16E0-4BA5-889D-53A951CA736C}" destId="{9B82022C-1BD6-4013-A988-03446CCA15AD}" srcOrd="0" destOrd="0" parTransId="{5BE748C6-F00B-4421-8DE9-37676CB933CE}" sibTransId="{9D02D9B1-2641-4851-9CB5-63F1634FCDF4}"/>
    <dgm:cxn modelId="{68E53608-CB46-4710-A671-D3B9858E2F95}" type="presOf" srcId="{9B82022C-1BD6-4013-A988-03446CCA15AD}" destId="{970F452E-A573-4EC6-BDDB-5C5F32AB36F0}" srcOrd="0" destOrd="0" presId="urn:microsoft.com/office/officeart/2005/8/layout/hierarchy1"/>
    <dgm:cxn modelId="{A2C2FB7A-6E9C-4B95-8F2F-DCFC25ED749E}" type="presOf" srcId="{F7B1183A-A315-4B8C-86EA-A5B7437B0760}" destId="{F07B10C4-B50B-4DD3-BAE3-68CE3E4F70B0}" srcOrd="0" destOrd="0" presId="urn:microsoft.com/office/officeart/2005/8/layout/hierarchy1"/>
    <dgm:cxn modelId="{F260D3FF-ACCB-4303-9B7F-49AAA24CAC0E}" type="presOf" srcId="{7820DE9D-FCE9-411F-BD6C-0169199D926A}" destId="{EF8F9E28-9263-4AE4-9026-95C0C95E94DF}" srcOrd="0" destOrd="0" presId="urn:microsoft.com/office/officeart/2005/8/layout/hierarchy1"/>
    <dgm:cxn modelId="{842461F7-4FD3-4DD7-B68E-B6ACB10650D0}" srcId="{19510882-16E0-4BA5-889D-53A951CA736C}" destId="{D5E64DA0-2282-468F-BD30-B9B6FEBF6A0D}" srcOrd="1" destOrd="0" parTransId="{BEBE15EC-697B-484B-AD99-33C35532F351}" sibTransId="{D7CF5879-D5D9-49B0-904F-2B26D2E8CD4B}"/>
    <dgm:cxn modelId="{FAA3A74F-1B21-4493-A658-81FF8D294831}" srcId="{19510882-16E0-4BA5-889D-53A951CA736C}" destId="{7820DE9D-FCE9-411F-BD6C-0169199D926A}" srcOrd="3" destOrd="0" parTransId="{863A0116-65B7-4F99-88D8-B3ECFB2EDFD5}" sibTransId="{2188E343-9985-490B-ADBF-FFA6B9A699E6}"/>
    <dgm:cxn modelId="{A4B5582A-465B-4714-9C1E-8FB33114D56A}" srcId="{19510882-16E0-4BA5-889D-53A951CA736C}" destId="{F7B1183A-A315-4B8C-86EA-A5B7437B0760}" srcOrd="2" destOrd="0" parTransId="{9E69EF74-DD1A-4571-ADF0-3A44E94CEE61}" sibTransId="{72F8560F-84AF-4E3F-BC09-38E40C51AC84}"/>
    <dgm:cxn modelId="{4E770447-EE28-45D3-B244-54DC92374443}" type="presOf" srcId="{D5E64DA0-2282-468F-BD30-B9B6FEBF6A0D}" destId="{31DFDB13-0591-4D49-BADF-458E62431A4E}" srcOrd="0" destOrd="0" presId="urn:microsoft.com/office/officeart/2005/8/layout/hierarchy1"/>
    <dgm:cxn modelId="{3A907AAD-7802-44EB-BD82-781CBB34FA31}" type="presOf" srcId="{19510882-16E0-4BA5-889D-53A951CA736C}" destId="{78A0C858-6C5E-4EAB-B12A-49FE2563F3E9}" srcOrd="0" destOrd="0" presId="urn:microsoft.com/office/officeart/2005/8/layout/hierarchy1"/>
    <dgm:cxn modelId="{3C7488D5-8C17-4F14-9D51-5C66F7D1CFB1}" type="presParOf" srcId="{78A0C858-6C5E-4EAB-B12A-49FE2563F3E9}" destId="{AA050C5E-BE24-46CC-AC82-F739995E4989}" srcOrd="0" destOrd="0" presId="urn:microsoft.com/office/officeart/2005/8/layout/hierarchy1"/>
    <dgm:cxn modelId="{5F36D4E2-951A-433D-9121-67FEB0628301}" type="presParOf" srcId="{AA050C5E-BE24-46CC-AC82-F739995E4989}" destId="{BE0AB782-F583-40BF-932B-BACFF9AF7A34}" srcOrd="0" destOrd="0" presId="urn:microsoft.com/office/officeart/2005/8/layout/hierarchy1"/>
    <dgm:cxn modelId="{7AEADB2D-D8E6-4C71-AF1F-302CD4599297}" type="presParOf" srcId="{BE0AB782-F583-40BF-932B-BACFF9AF7A34}" destId="{7C9FF255-EB95-4BDE-B6A0-90B11C9D3348}" srcOrd="0" destOrd="0" presId="urn:microsoft.com/office/officeart/2005/8/layout/hierarchy1"/>
    <dgm:cxn modelId="{5F93668A-D138-4285-A99F-520928F80537}" type="presParOf" srcId="{BE0AB782-F583-40BF-932B-BACFF9AF7A34}" destId="{970F452E-A573-4EC6-BDDB-5C5F32AB36F0}" srcOrd="1" destOrd="0" presId="urn:microsoft.com/office/officeart/2005/8/layout/hierarchy1"/>
    <dgm:cxn modelId="{C2469275-EADB-4EEC-9BB6-F4DF4E2CCFAC}" type="presParOf" srcId="{AA050C5E-BE24-46CC-AC82-F739995E4989}" destId="{52F258F9-9BDA-4F81-A067-F20CECC8385C}" srcOrd="1" destOrd="0" presId="urn:microsoft.com/office/officeart/2005/8/layout/hierarchy1"/>
    <dgm:cxn modelId="{995AAD5B-4783-4262-9600-2AC6294F0C92}" type="presParOf" srcId="{78A0C858-6C5E-4EAB-B12A-49FE2563F3E9}" destId="{4CAF7A88-49A3-4641-9BC2-85EF692AECCC}" srcOrd="1" destOrd="0" presId="urn:microsoft.com/office/officeart/2005/8/layout/hierarchy1"/>
    <dgm:cxn modelId="{29978D02-617A-4076-BE5B-3C2B0B7EA9CB}" type="presParOf" srcId="{4CAF7A88-49A3-4641-9BC2-85EF692AECCC}" destId="{7CDD60F0-B0A1-42AB-B920-072C88FB9CEC}" srcOrd="0" destOrd="0" presId="urn:microsoft.com/office/officeart/2005/8/layout/hierarchy1"/>
    <dgm:cxn modelId="{2CBF52FF-065B-4744-AD37-C763672FEDF0}" type="presParOf" srcId="{7CDD60F0-B0A1-42AB-B920-072C88FB9CEC}" destId="{291C35FA-C67F-449F-8367-5B3FC41A0314}" srcOrd="0" destOrd="0" presId="urn:microsoft.com/office/officeart/2005/8/layout/hierarchy1"/>
    <dgm:cxn modelId="{6435FA4E-F0B9-43E6-B493-5F7CF7DC106D}" type="presParOf" srcId="{7CDD60F0-B0A1-42AB-B920-072C88FB9CEC}" destId="{31DFDB13-0591-4D49-BADF-458E62431A4E}" srcOrd="1" destOrd="0" presId="urn:microsoft.com/office/officeart/2005/8/layout/hierarchy1"/>
    <dgm:cxn modelId="{21567FB8-1C0D-4EFD-BC27-E3C098321B89}" type="presParOf" srcId="{4CAF7A88-49A3-4641-9BC2-85EF692AECCC}" destId="{6F36F5F0-3C1D-4762-A1B7-4B00C2AAC791}" srcOrd="1" destOrd="0" presId="urn:microsoft.com/office/officeart/2005/8/layout/hierarchy1"/>
    <dgm:cxn modelId="{BAD31DDD-F06A-4CA3-8106-6EF713CDDA1B}" type="presParOf" srcId="{78A0C858-6C5E-4EAB-B12A-49FE2563F3E9}" destId="{5C109067-86D7-4115-AF23-3A4644EA0195}" srcOrd="2" destOrd="0" presId="urn:microsoft.com/office/officeart/2005/8/layout/hierarchy1"/>
    <dgm:cxn modelId="{DF52FD24-C2AA-439E-817F-D83D3A4B3259}" type="presParOf" srcId="{5C109067-86D7-4115-AF23-3A4644EA0195}" destId="{37A8AA25-3439-4D8F-8DB3-DA144A7554B3}" srcOrd="0" destOrd="0" presId="urn:microsoft.com/office/officeart/2005/8/layout/hierarchy1"/>
    <dgm:cxn modelId="{36FB33CA-74FC-4F3A-932D-E78628F0A2EC}" type="presParOf" srcId="{37A8AA25-3439-4D8F-8DB3-DA144A7554B3}" destId="{5F9284B4-CBA2-47BA-818C-6B12818744B0}" srcOrd="0" destOrd="0" presId="urn:microsoft.com/office/officeart/2005/8/layout/hierarchy1"/>
    <dgm:cxn modelId="{E74F48D2-25DC-4390-8246-20127B2DC4F8}" type="presParOf" srcId="{37A8AA25-3439-4D8F-8DB3-DA144A7554B3}" destId="{F07B10C4-B50B-4DD3-BAE3-68CE3E4F70B0}" srcOrd="1" destOrd="0" presId="urn:microsoft.com/office/officeart/2005/8/layout/hierarchy1"/>
    <dgm:cxn modelId="{646A8A3C-6999-4D48-942A-50DBB0FC87A0}" type="presParOf" srcId="{5C109067-86D7-4115-AF23-3A4644EA0195}" destId="{3749D615-2244-4131-B952-FA2A27E3B689}" srcOrd="1" destOrd="0" presId="urn:microsoft.com/office/officeart/2005/8/layout/hierarchy1"/>
    <dgm:cxn modelId="{3C3F0499-40B5-469B-981C-804C6A026098}" type="presParOf" srcId="{78A0C858-6C5E-4EAB-B12A-49FE2563F3E9}" destId="{625FBAB9-27AB-4BE2-9C1E-3D6EACA60C07}" srcOrd="3" destOrd="0" presId="urn:microsoft.com/office/officeart/2005/8/layout/hierarchy1"/>
    <dgm:cxn modelId="{A907EF41-303F-4DF3-9F54-5E781A4D4420}" type="presParOf" srcId="{625FBAB9-27AB-4BE2-9C1E-3D6EACA60C07}" destId="{B7181D1E-A9E7-4B29-94A0-6488798446A5}" srcOrd="0" destOrd="0" presId="urn:microsoft.com/office/officeart/2005/8/layout/hierarchy1"/>
    <dgm:cxn modelId="{32530F93-F62D-4FEC-86FB-F69E6C882418}" type="presParOf" srcId="{B7181D1E-A9E7-4B29-94A0-6488798446A5}" destId="{1A8746CD-966C-4504-841E-C282FC21385B}" srcOrd="0" destOrd="0" presId="urn:microsoft.com/office/officeart/2005/8/layout/hierarchy1"/>
    <dgm:cxn modelId="{B99A7D04-5828-4CE6-AEAF-9F7B63C01252}" type="presParOf" srcId="{B7181D1E-A9E7-4B29-94A0-6488798446A5}" destId="{EF8F9E28-9263-4AE4-9026-95C0C95E94DF}" srcOrd="1" destOrd="0" presId="urn:microsoft.com/office/officeart/2005/8/layout/hierarchy1"/>
    <dgm:cxn modelId="{55A0B95C-5741-4386-8246-503850C6D879}" type="presParOf" srcId="{625FBAB9-27AB-4BE2-9C1E-3D6EACA60C07}" destId="{3E78B0EE-2D7F-4068-9EF9-8AB09DD832E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FF255-EB95-4BDE-B6A0-90B11C9D3348}">
      <dsp:nvSpPr>
        <dsp:cNvPr id="0" name=""/>
        <dsp:cNvSpPr/>
      </dsp:nvSpPr>
      <dsp:spPr>
        <a:xfrm>
          <a:off x="3232" y="1240055"/>
          <a:ext cx="2307885" cy="1465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F452E-A573-4EC6-BDDB-5C5F32AB36F0}">
      <dsp:nvSpPr>
        <dsp:cNvPr id="0" name=""/>
        <dsp:cNvSpPr/>
      </dsp:nvSpPr>
      <dsp:spPr>
        <a:xfrm>
          <a:off x="259664" y="1483665"/>
          <a:ext cx="2307885" cy="1465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Each week at Junior Youth Café we provide different activities,</a:t>
          </a:r>
          <a:endParaRPr lang="en-US" sz="2100" kern="1200"/>
        </a:p>
      </dsp:txBody>
      <dsp:txXfrm>
        <a:off x="259664" y="1483665"/>
        <a:ext cx="2307885" cy="1465507"/>
      </dsp:txXfrm>
    </dsp:sp>
    <dsp:sp modelId="{291C35FA-C67F-449F-8367-5B3FC41A0314}">
      <dsp:nvSpPr>
        <dsp:cNvPr id="0" name=""/>
        <dsp:cNvSpPr/>
      </dsp:nvSpPr>
      <dsp:spPr>
        <a:xfrm>
          <a:off x="2823981" y="1240055"/>
          <a:ext cx="2307885" cy="1465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FDB13-0591-4D49-BADF-458E62431A4E}">
      <dsp:nvSpPr>
        <dsp:cNvPr id="0" name=""/>
        <dsp:cNvSpPr/>
      </dsp:nvSpPr>
      <dsp:spPr>
        <a:xfrm>
          <a:off x="3080413" y="1483665"/>
          <a:ext cx="2307885" cy="1465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Sporting Activities </a:t>
          </a:r>
          <a:endParaRPr lang="en-US" sz="2100" kern="1200"/>
        </a:p>
      </dsp:txBody>
      <dsp:txXfrm>
        <a:off x="3080413" y="1483665"/>
        <a:ext cx="2307885" cy="1465507"/>
      </dsp:txXfrm>
    </dsp:sp>
    <dsp:sp modelId="{5F9284B4-CBA2-47BA-818C-6B12818744B0}">
      <dsp:nvSpPr>
        <dsp:cNvPr id="0" name=""/>
        <dsp:cNvSpPr/>
      </dsp:nvSpPr>
      <dsp:spPr>
        <a:xfrm>
          <a:off x="5644730" y="1240055"/>
          <a:ext cx="2307885" cy="1465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B10C4-B50B-4DD3-BAE3-68CE3E4F70B0}">
      <dsp:nvSpPr>
        <dsp:cNvPr id="0" name=""/>
        <dsp:cNvSpPr/>
      </dsp:nvSpPr>
      <dsp:spPr>
        <a:xfrm>
          <a:off x="5901162" y="1483665"/>
          <a:ext cx="2307885" cy="1465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Arts &amp; Crafts</a:t>
          </a:r>
          <a:endParaRPr lang="en-US" sz="2100" kern="1200"/>
        </a:p>
      </dsp:txBody>
      <dsp:txXfrm>
        <a:off x="5901162" y="1483665"/>
        <a:ext cx="2307885" cy="1465507"/>
      </dsp:txXfrm>
    </dsp:sp>
    <dsp:sp modelId="{1A8746CD-966C-4504-841E-C282FC21385B}">
      <dsp:nvSpPr>
        <dsp:cNvPr id="0" name=""/>
        <dsp:cNvSpPr/>
      </dsp:nvSpPr>
      <dsp:spPr>
        <a:xfrm>
          <a:off x="8465479" y="1240055"/>
          <a:ext cx="2307885" cy="1465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F9E28-9263-4AE4-9026-95C0C95E94DF}">
      <dsp:nvSpPr>
        <dsp:cNvPr id="0" name=""/>
        <dsp:cNvSpPr/>
      </dsp:nvSpPr>
      <dsp:spPr>
        <a:xfrm>
          <a:off x="8721911" y="1483665"/>
          <a:ext cx="2307885" cy="1465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Cooking &amp; Baking </a:t>
          </a:r>
          <a:endParaRPr lang="en-US" sz="2100" kern="1200"/>
        </a:p>
      </dsp:txBody>
      <dsp:txXfrm>
        <a:off x="8721911" y="1483665"/>
        <a:ext cx="2307885" cy="14655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xmlns=""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083AE59-8E21-449F-86DA-5BE297010864}"/>
              </a:ext>
            </a:extLst>
          </p:cNvPr>
          <p:cNvSpPr>
            <a:spLocks noGrp="1"/>
          </p:cNvSpPr>
          <p:nvPr>
            <p:ph type="dt" sz="half" idx="10"/>
          </p:nvPr>
        </p:nvSpPr>
        <p:spPr/>
        <p:txBody>
          <a:bodyPr/>
          <a:lstStyle/>
          <a:p>
            <a:fld id="{655A5808-3B61-48CC-92EF-85AC2E0DFA56}" type="datetime2">
              <a:rPr lang="en-US" smtClean="0"/>
              <a:pPr/>
              <a:t>Monday, September 26, 2022</a:t>
            </a:fld>
            <a:endParaRPr lang="en-US"/>
          </a:p>
        </p:txBody>
      </p:sp>
      <p:sp>
        <p:nvSpPr>
          <p:cNvPr id="5" name="Footer Placeholder 4">
            <a:extLst>
              <a:ext uri="{FF2B5EF4-FFF2-40B4-BE49-F238E27FC236}">
                <a16:creationId xmlns:a16="http://schemas.microsoft.com/office/drawing/2014/main" xmlns=""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C0A488-07A7-42F9-B1DF-68545B75417D}"/>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352214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7FD700-765A-4DE6-A8EC-9D9D92FCBB42}"/>
              </a:ext>
            </a:extLst>
          </p:cNvPr>
          <p:cNvSpPr>
            <a:spLocks noGrp="1"/>
          </p:cNvSpPr>
          <p:nvPr>
            <p:ph type="dt" sz="half" idx="10"/>
          </p:nvPr>
        </p:nvSpPr>
        <p:spPr/>
        <p:txBody>
          <a:bodyPr/>
          <a:lstStyle/>
          <a:p>
            <a:fld id="{735E98AF-4574-4509-BF7A-519ACD5BF826}" type="datetime2">
              <a:rPr lang="en-US" smtClean="0"/>
              <a:pPr/>
              <a:t>Monday, September 26, 2022</a:t>
            </a:fld>
            <a:endParaRPr lang="en-US"/>
          </a:p>
        </p:txBody>
      </p:sp>
      <p:sp>
        <p:nvSpPr>
          <p:cNvPr id="5" name="Footer Placeholder 4">
            <a:extLst>
              <a:ext uri="{FF2B5EF4-FFF2-40B4-BE49-F238E27FC236}">
                <a16:creationId xmlns:a16="http://schemas.microsoft.com/office/drawing/2014/main" xmlns=""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F5526-E518-4133-9F44-D812576C1092}"/>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202116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5B850CC-FB43-4988-8D4E-9C54C20185B4}"/>
              </a:ext>
            </a:extLst>
          </p:cNvPr>
          <p:cNvSpPr>
            <a:spLocks noGrp="1"/>
          </p:cNvSpPr>
          <p:nvPr>
            <p:ph type="dt" sz="half" idx="10"/>
          </p:nvPr>
        </p:nvSpPr>
        <p:spPr/>
        <p:txBody>
          <a:bodyPr/>
          <a:lstStyle/>
          <a:p>
            <a:fld id="{93DD97D4-9636-490F-85D0-E926C2B6F3B1}" type="datetime2">
              <a:rPr lang="en-US" smtClean="0"/>
              <a:pPr/>
              <a:t>Monday, September 26, 2022</a:t>
            </a:fld>
            <a:endParaRPr lang="en-US"/>
          </a:p>
        </p:txBody>
      </p:sp>
      <p:sp>
        <p:nvSpPr>
          <p:cNvPr id="5" name="Footer Placeholder 4">
            <a:extLst>
              <a:ext uri="{FF2B5EF4-FFF2-40B4-BE49-F238E27FC236}">
                <a16:creationId xmlns:a16="http://schemas.microsoft.com/office/drawing/2014/main" xmlns=""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BAFB0-25AA-4B69-8418-418F47A92700}"/>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1489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A45EE9-11D3-436C-9D73-1AA6CCDB165F}"/>
              </a:ext>
            </a:extLst>
          </p:cNvPr>
          <p:cNvSpPr>
            <a:spLocks noGrp="1"/>
          </p:cNvSpPr>
          <p:nvPr>
            <p:ph type="dt" sz="half" idx="10"/>
          </p:nvPr>
        </p:nvSpPr>
        <p:spPr/>
        <p:txBody>
          <a:bodyPr/>
          <a:lstStyle/>
          <a:p>
            <a:fld id="{2F3AF3C6-0FD4-4939-991C-00DDE5C56815}" type="datetime2">
              <a:rPr lang="en-US" smtClean="0"/>
              <a:pPr/>
              <a:t>Monday, September 26, 2022</a:t>
            </a:fld>
            <a:endParaRPr lang="en-US"/>
          </a:p>
        </p:txBody>
      </p:sp>
      <p:sp>
        <p:nvSpPr>
          <p:cNvPr id="5" name="Footer Placeholder 4">
            <a:extLst>
              <a:ext uri="{FF2B5EF4-FFF2-40B4-BE49-F238E27FC236}">
                <a16:creationId xmlns:a16="http://schemas.microsoft.com/office/drawing/2014/main" xmlns=""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65F17-AD75-4B7E-970D-5D4DBD5D170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335416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22993-6E28-44BB-B983-095B476B801A}"/>
              </a:ext>
            </a:extLst>
          </p:cNvPr>
          <p:cNvSpPr>
            <a:spLocks noGrp="1"/>
          </p:cNvSpPr>
          <p:nvPr>
            <p:ph type="dt" sz="half" idx="10"/>
          </p:nvPr>
        </p:nvSpPr>
        <p:spPr/>
        <p:txBody>
          <a:bodyPr/>
          <a:lstStyle/>
          <a:p>
            <a:fld id="{86807482-8128-47C6-A8DD-6452B0291CFF}" type="datetime2">
              <a:rPr lang="en-US" smtClean="0"/>
              <a:pPr/>
              <a:t>Monday, September 26, 2022</a:t>
            </a:fld>
            <a:endParaRPr lang="en-US"/>
          </a:p>
        </p:txBody>
      </p:sp>
      <p:sp>
        <p:nvSpPr>
          <p:cNvPr id="5" name="Footer Placeholder 4">
            <a:extLst>
              <a:ext uri="{FF2B5EF4-FFF2-40B4-BE49-F238E27FC236}">
                <a16:creationId xmlns:a16="http://schemas.microsoft.com/office/drawing/2014/main" xmlns=""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9A076D-47C1-49CD-9A8B-956DB3FC31F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40992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68C50007-C799-4117-8ACD-5EE980E63F17}"/>
              </a:ext>
            </a:extLst>
          </p:cNvPr>
          <p:cNvSpPr>
            <a:spLocks noGrp="1"/>
          </p:cNvSpPr>
          <p:nvPr>
            <p:ph type="dt" sz="half" idx="10"/>
          </p:nvPr>
        </p:nvSpPr>
        <p:spPr/>
        <p:txBody>
          <a:bodyPr/>
          <a:lstStyle/>
          <a:p>
            <a:fld id="{37903F25-275E-41DE-BE3B-EBF0DB49F9B1}" type="datetime2">
              <a:rPr lang="en-US" smtClean="0"/>
              <a:pPr/>
              <a:t>Monday, September 26, 2022</a:t>
            </a:fld>
            <a:endParaRPr lang="en-US"/>
          </a:p>
        </p:txBody>
      </p:sp>
      <p:sp>
        <p:nvSpPr>
          <p:cNvPr id="6" name="Footer Placeholder 5">
            <a:extLst>
              <a:ext uri="{FF2B5EF4-FFF2-40B4-BE49-F238E27FC236}">
                <a16:creationId xmlns:a16="http://schemas.microsoft.com/office/drawing/2014/main" xmlns=""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9D8C08-BF20-4D5E-9004-0C075C36D8A4}"/>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157057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1A5ED06-FE54-4B86-A8D4-07D0EB08C3AB}"/>
              </a:ext>
            </a:extLst>
          </p:cNvPr>
          <p:cNvSpPr>
            <a:spLocks noGrp="1"/>
          </p:cNvSpPr>
          <p:nvPr>
            <p:ph type="dt" sz="half" idx="10"/>
          </p:nvPr>
        </p:nvSpPr>
        <p:spPr/>
        <p:txBody>
          <a:bodyPr/>
          <a:lstStyle/>
          <a:p>
            <a:fld id="{EE475572-4A44-4171-84AA-64D42C8050A6}" type="datetime2">
              <a:rPr lang="en-US" smtClean="0"/>
              <a:pPr/>
              <a:t>Monday, September 26, 2022</a:t>
            </a:fld>
            <a:endParaRPr lang="en-US"/>
          </a:p>
        </p:txBody>
      </p:sp>
      <p:sp>
        <p:nvSpPr>
          <p:cNvPr id="8" name="Footer Placeholder 7">
            <a:extLst>
              <a:ext uri="{FF2B5EF4-FFF2-40B4-BE49-F238E27FC236}">
                <a16:creationId xmlns:a16="http://schemas.microsoft.com/office/drawing/2014/main" xmlns=""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84B1D1-BE0C-48F4-BC74-90675A0F07CF}"/>
              </a:ext>
            </a:extLst>
          </p:cNvPr>
          <p:cNvSpPr>
            <a:spLocks noGrp="1"/>
          </p:cNvSpPr>
          <p:nvPr>
            <p:ph type="sldNum" sz="quarter" idx="12"/>
          </p:nvPr>
        </p:nvSpPr>
        <p:spPr/>
        <p:txBody>
          <a:bodyPr/>
          <a:lstStyle/>
          <a:p>
            <a:fld id="{C01389E6-C847-4AD0-B56D-D205B2EAB1EE}" type="slidenum">
              <a:rPr lang="en-US" smtClean="0"/>
              <a:pPr/>
              <a:t>‹#›</a:t>
            </a:fld>
            <a:endParaRPr lang="en-US"/>
          </a:p>
        </p:txBody>
      </p:sp>
      <p:sp>
        <p:nvSpPr>
          <p:cNvPr id="10" name="Title 9">
            <a:extLst>
              <a:ext uri="{FF2B5EF4-FFF2-40B4-BE49-F238E27FC236}">
                <a16:creationId xmlns:a16="http://schemas.microsoft.com/office/drawing/2014/main" xmlns=""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160164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E3617E-4B11-481F-AC6E-00031790294A}"/>
              </a:ext>
            </a:extLst>
          </p:cNvPr>
          <p:cNvSpPr>
            <a:spLocks noGrp="1"/>
          </p:cNvSpPr>
          <p:nvPr>
            <p:ph type="dt" sz="half" idx="10"/>
          </p:nvPr>
        </p:nvSpPr>
        <p:spPr/>
        <p:txBody>
          <a:bodyPr/>
          <a:lstStyle/>
          <a:p>
            <a:fld id="{C4C1612E-528E-4FD5-9E9E-E15F1108F171}" type="datetime2">
              <a:rPr lang="en-US" smtClean="0"/>
              <a:pPr/>
              <a:t>Monday, September 26, 2022</a:t>
            </a:fld>
            <a:endParaRPr lang="en-US"/>
          </a:p>
        </p:txBody>
      </p:sp>
      <p:sp>
        <p:nvSpPr>
          <p:cNvPr id="4" name="Footer Placeholder 3">
            <a:extLst>
              <a:ext uri="{FF2B5EF4-FFF2-40B4-BE49-F238E27FC236}">
                <a16:creationId xmlns:a16="http://schemas.microsoft.com/office/drawing/2014/main" xmlns=""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EFC312-3AA5-46F7-B701-3D9327A68DB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62799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C9E28E-1389-47AF-B3EB-22571417ACBE}"/>
              </a:ext>
            </a:extLst>
          </p:cNvPr>
          <p:cNvSpPr>
            <a:spLocks noGrp="1"/>
          </p:cNvSpPr>
          <p:nvPr>
            <p:ph type="dt" sz="half" idx="10"/>
          </p:nvPr>
        </p:nvSpPr>
        <p:spPr/>
        <p:txBody>
          <a:bodyPr/>
          <a:lstStyle/>
          <a:p>
            <a:fld id="{D4F6D862-A06D-436F-A92E-EBAAD50B6E50}" type="datetime2">
              <a:rPr lang="en-US" smtClean="0"/>
              <a:pPr/>
              <a:t>Monday, September 26, 2022</a:t>
            </a:fld>
            <a:endParaRPr lang="en-US"/>
          </a:p>
        </p:txBody>
      </p:sp>
      <p:sp>
        <p:nvSpPr>
          <p:cNvPr id="3" name="Footer Placeholder 2">
            <a:extLst>
              <a:ext uri="{FF2B5EF4-FFF2-40B4-BE49-F238E27FC236}">
                <a16:creationId xmlns:a16="http://schemas.microsoft.com/office/drawing/2014/main" xmlns=""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71B3C5-CEC7-427F-931C-1318C421BEF9}"/>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125524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A3535-184C-438C-AE91-9C42B7C5AFB6}"/>
              </a:ext>
            </a:extLst>
          </p:cNvPr>
          <p:cNvSpPr>
            <a:spLocks noGrp="1"/>
          </p:cNvSpPr>
          <p:nvPr>
            <p:ph type="dt" sz="half" idx="10"/>
          </p:nvPr>
        </p:nvSpPr>
        <p:spPr/>
        <p:txBody>
          <a:bodyPr/>
          <a:lstStyle/>
          <a:p>
            <a:fld id="{B73E0B7D-2260-4809-8F0A-9E5F3E24F169}" type="datetime2">
              <a:rPr lang="en-US" smtClean="0"/>
              <a:pPr/>
              <a:t>Monday, September 26, 2022</a:t>
            </a:fld>
            <a:endParaRPr lang="en-US"/>
          </a:p>
        </p:txBody>
      </p:sp>
      <p:sp>
        <p:nvSpPr>
          <p:cNvPr id="6" name="Footer Placeholder 5">
            <a:extLst>
              <a:ext uri="{FF2B5EF4-FFF2-40B4-BE49-F238E27FC236}">
                <a16:creationId xmlns:a16="http://schemas.microsoft.com/office/drawing/2014/main" xmlns=""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4E6563-0AB6-4038-A12B-A259552DB66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179502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706DF-52A3-4F34-9BF5-E1ACD5D54283}"/>
              </a:ext>
            </a:extLst>
          </p:cNvPr>
          <p:cNvSpPr>
            <a:spLocks noGrp="1"/>
          </p:cNvSpPr>
          <p:nvPr>
            <p:ph type="dt" sz="half" idx="10"/>
          </p:nvPr>
        </p:nvSpPr>
        <p:spPr/>
        <p:txBody>
          <a:bodyPr/>
          <a:lstStyle/>
          <a:p>
            <a:fld id="{3C8E4735-C637-46A3-94EB-AB3AC4188D2F}" type="datetime2">
              <a:rPr lang="en-US" smtClean="0"/>
              <a:pPr/>
              <a:t>Monday, September 26, 2022</a:t>
            </a:fld>
            <a:endParaRPr lang="en-US"/>
          </a:p>
        </p:txBody>
      </p:sp>
      <p:sp>
        <p:nvSpPr>
          <p:cNvPr id="6" name="Footer Placeholder 5">
            <a:extLst>
              <a:ext uri="{FF2B5EF4-FFF2-40B4-BE49-F238E27FC236}">
                <a16:creationId xmlns:a16="http://schemas.microsoft.com/office/drawing/2014/main" xmlns=""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686F8F-3D62-4CEC-AD9A-B70848E6A81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xmlns="" val="12650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Monday, September 26, 2022</a:t>
            </a:fld>
            <a:endParaRPr lang="en-US" cap="all" dirty="0"/>
          </a:p>
        </p:txBody>
      </p:sp>
      <p:sp>
        <p:nvSpPr>
          <p:cNvPr id="5" name="Footer Placeholder 4">
            <a:extLst>
              <a:ext uri="{FF2B5EF4-FFF2-40B4-BE49-F238E27FC236}">
                <a16:creationId xmlns:a16="http://schemas.microsoft.com/office/drawing/2014/main" xmlns=""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xmlns=""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xmlns="" val="164287518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619DE0E-F039-443E-AF60-E4B6AA72D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4">
                  <a:alpha val="80000"/>
                </a:schemeClr>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5">
                  <a:alpha val="0"/>
                </a:schemeClr>
              </a:gs>
              <a:gs pos="91000">
                <a:schemeClr val="accent2">
                  <a:alpha val="4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5638801" cy="6886827"/>
          </a:xfrm>
          <a:prstGeom prst="rect">
            <a:avLst/>
          </a:prstGeom>
          <a:gradFill>
            <a:gsLst>
              <a:gs pos="49000">
                <a:schemeClr val="accent6">
                  <a:lumMod val="75000"/>
                  <a:alpha val="0"/>
                </a:schemeClr>
              </a:gs>
              <a:gs pos="99000">
                <a:schemeClr val="accent6">
                  <a:alpha val="7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1609180" y="724988"/>
            <a:ext cx="5121259" cy="5458067"/>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3A029F0-FA1F-6883-028D-5FDA18354B85}"/>
              </a:ext>
            </a:extLst>
          </p:cNvPr>
          <p:cNvSpPr>
            <a:spLocks noGrp="1"/>
          </p:cNvSpPr>
          <p:nvPr>
            <p:ph type="ctrTitle"/>
          </p:nvPr>
        </p:nvSpPr>
        <p:spPr>
          <a:xfrm>
            <a:off x="920151" y="2920878"/>
            <a:ext cx="6292690" cy="2992576"/>
          </a:xfrm>
        </p:spPr>
        <p:txBody>
          <a:bodyPr anchor="t">
            <a:normAutofit/>
          </a:bodyPr>
          <a:lstStyle/>
          <a:p>
            <a:pPr algn="l"/>
            <a:r>
              <a:rPr lang="en-GB">
                <a:solidFill>
                  <a:schemeClr val="bg1"/>
                </a:solidFill>
              </a:rPr>
              <a:t>Cromarty Youth Café Report </a:t>
            </a:r>
          </a:p>
        </p:txBody>
      </p:sp>
      <p:sp>
        <p:nvSpPr>
          <p:cNvPr id="3" name="Subtitle 2">
            <a:extLst>
              <a:ext uri="{FF2B5EF4-FFF2-40B4-BE49-F238E27FC236}">
                <a16:creationId xmlns:a16="http://schemas.microsoft.com/office/drawing/2014/main" xmlns="" id="{2E3BC31A-2FAB-3618-5DFF-93D85B03FAE8}"/>
              </a:ext>
            </a:extLst>
          </p:cNvPr>
          <p:cNvSpPr>
            <a:spLocks noGrp="1"/>
          </p:cNvSpPr>
          <p:nvPr>
            <p:ph type="subTitle" idx="1"/>
          </p:nvPr>
        </p:nvSpPr>
        <p:spPr>
          <a:xfrm>
            <a:off x="968627" y="4812504"/>
            <a:ext cx="5392495" cy="1248274"/>
          </a:xfrm>
        </p:spPr>
        <p:txBody>
          <a:bodyPr anchor="b">
            <a:normAutofit/>
          </a:bodyPr>
          <a:lstStyle/>
          <a:p>
            <a:pPr algn="l"/>
            <a:r>
              <a:rPr lang="en-GB" sz="3200" dirty="0">
                <a:solidFill>
                  <a:schemeClr val="bg1"/>
                </a:solidFill>
              </a:rPr>
              <a:t>Sept 2022 </a:t>
            </a:r>
          </a:p>
          <a:p>
            <a:pPr algn="l"/>
            <a:endParaRPr lang="en-GB" sz="1400" dirty="0">
              <a:solidFill>
                <a:schemeClr val="bg1"/>
              </a:solidFill>
            </a:endParaRPr>
          </a:p>
        </p:txBody>
      </p:sp>
      <p:pic>
        <p:nvPicPr>
          <p:cNvPr id="4" name="Picture 3">
            <a:extLst>
              <a:ext uri="{FF2B5EF4-FFF2-40B4-BE49-F238E27FC236}">
                <a16:creationId xmlns:a16="http://schemas.microsoft.com/office/drawing/2014/main" xmlns="" id="{7FE3B5E0-5D25-E9F6-4453-2F72B53FE02B}"/>
              </a:ext>
            </a:extLst>
          </p:cNvPr>
          <p:cNvPicPr>
            <a:picLocks noChangeAspect="1"/>
          </p:cNvPicPr>
          <p:nvPr/>
        </p:nvPicPr>
        <p:blipFill rotWithShape="1">
          <a:blip r:embed="rId2" cstate="print"/>
          <a:srcRect l="21721" r="18497"/>
          <a:stretch/>
        </p:blipFill>
        <p:spPr>
          <a:xfrm>
            <a:off x="8104092" y="10"/>
            <a:ext cx="4099858" cy="6857990"/>
          </a:xfrm>
          <a:prstGeom prst="rect">
            <a:avLst/>
          </a:prstGeom>
        </p:spPr>
      </p:pic>
    </p:spTree>
    <p:extLst>
      <p:ext uri="{BB962C8B-B14F-4D97-AF65-F5344CB8AC3E}">
        <p14:creationId xmlns:p14="http://schemas.microsoft.com/office/powerpoint/2010/main" xmlns="" val="128742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201">
            <a:extLst>
              <a:ext uri="{FF2B5EF4-FFF2-40B4-BE49-F238E27FC236}">
                <a16:creationId xmlns:a16="http://schemas.microsoft.com/office/drawing/2014/main" xmlns="" id="{B78EDDD3-C548-48EF-B3CA-B290B1719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7" name="373C8B0F-1916-4EB7-88EA-215680F513C1" descr="IMG_5786.jpg">
            <a:extLst>
              <a:ext uri="{FF2B5EF4-FFF2-40B4-BE49-F238E27FC236}">
                <a16:creationId xmlns:a16="http://schemas.microsoft.com/office/drawing/2014/main" xmlns="" id="{45B824F9-4481-B736-AD13-5BBDD741BF7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354" r="27857" b="1"/>
          <a:stretch/>
        </p:blipFill>
        <p:spPr bwMode="auto">
          <a:xfrm>
            <a:off x="196731" y="166533"/>
            <a:ext cx="3809612"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C95B14F5-6001-4243-9C04-6A96CA2618A0" descr="IMG_5759.jpg">
            <a:extLst>
              <a:ext uri="{FF2B5EF4-FFF2-40B4-BE49-F238E27FC236}">
                <a16:creationId xmlns:a16="http://schemas.microsoft.com/office/drawing/2014/main" xmlns="" id="{BA62F6DE-207D-703C-D230-4C63758BEDA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688" r="1708" b="-2"/>
          <a:stretch/>
        </p:blipFill>
        <p:spPr bwMode="auto">
          <a:xfrm>
            <a:off x="4196497" y="166533"/>
            <a:ext cx="3797618"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E80695A2-8767-4A74-81CD-919C294B2F92" descr="IMG_5757.jpg">
            <a:extLst>
              <a:ext uri="{FF2B5EF4-FFF2-40B4-BE49-F238E27FC236}">
                <a16:creationId xmlns:a16="http://schemas.microsoft.com/office/drawing/2014/main" xmlns="" id="{A75CDED4-0A94-C160-230D-78302760495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453" r="6838" b="5"/>
          <a:stretch/>
        </p:blipFill>
        <p:spPr bwMode="auto">
          <a:xfrm>
            <a:off x="8183346" y="166533"/>
            <a:ext cx="3822808" cy="3160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D82CFF2D-32D1-4BDE-A012-0316B8CEB587" descr="IMG_5762.jpg">
            <a:extLst>
              <a:ext uri="{FF2B5EF4-FFF2-40B4-BE49-F238E27FC236}">
                <a16:creationId xmlns:a16="http://schemas.microsoft.com/office/drawing/2014/main" xmlns="" id="{172DF843-147F-BE05-B682-0F8442C67B0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403" r="4572" b="2"/>
          <a:stretch/>
        </p:blipFill>
        <p:spPr bwMode="auto">
          <a:xfrm>
            <a:off x="8183346" y="3506741"/>
            <a:ext cx="3822808" cy="31847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200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C85E-9CD0-FE5E-3534-3AF09E826769}"/>
              </a:ext>
            </a:extLst>
          </p:cNvPr>
          <p:cNvSpPr>
            <a:spLocks noGrp="1"/>
          </p:cNvSpPr>
          <p:nvPr>
            <p:ph type="title"/>
          </p:nvPr>
        </p:nvSpPr>
        <p:spPr/>
        <p:txBody>
          <a:bodyPr/>
          <a:lstStyle/>
          <a:p>
            <a:r>
              <a:rPr lang="en-GB"/>
              <a:t>Saltire Awards &amp; HLH Leadership Awards </a:t>
            </a:r>
            <a:endParaRPr lang="en-GB" dirty="0"/>
          </a:p>
        </p:txBody>
      </p:sp>
      <p:sp>
        <p:nvSpPr>
          <p:cNvPr id="3" name="Content Placeholder 2">
            <a:extLst>
              <a:ext uri="{FF2B5EF4-FFF2-40B4-BE49-F238E27FC236}">
                <a16:creationId xmlns:a16="http://schemas.microsoft.com/office/drawing/2014/main" xmlns="" id="{058FBD3C-B4AE-4F88-AE25-F34E6C178806}"/>
              </a:ext>
            </a:extLst>
          </p:cNvPr>
          <p:cNvSpPr>
            <a:spLocks noGrp="1"/>
          </p:cNvSpPr>
          <p:nvPr>
            <p:ph idx="1"/>
          </p:nvPr>
        </p:nvSpPr>
        <p:spPr/>
        <p:txBody>
          <a:bodyPr>
            <a:normAutofit fontScale="92500" lnSpcReduction="20000"/>
          </a:bodyPr>
          <a:lstStyle/>
          <a:p>
            <a:r>
              <a:rPr lang="en-GB" dirty="0"/>
              <a:t>Over the past Month, we have been tracking and monitoring young people who are taking part in Saltire Award &amp; Highlife Highland Leadership programme.</a:t>
            </a:r>
          </a:p>
          <a:p>
            <a:r>
              <a:rPr lang="en-GB" dirty="0"/>
              <a:t>A number of different awards have been presented to young people for there hard work. </a:t>
            </a:r>
          </a:p>
          <a:p>
            <a:r>
              <a:rPr lang="en-GB" dirty="0"/>
              <a:t>Saltire Awards on the Black Isle – 232 young people taking part in Saltire Awards in the last 2 years they have volunteered over 61,000 hours.</a:t>
            </a:r>
          </a:p>
          <a:p>
            <a:r>
              <a:rPr lang="en-GB" dirty="0"/>
              <a:t>HLH Leadership on the Black Isle – 54 Young people are taking part in HLH Leadership programme, in the last 2 years they have give over 4,500 hours of leadership to the community.</a:t>
            </a:r>
          </a:p>
          <a:p>
            <a:r>
              <a:rPr lang="en-GB" dirty="0"/>
              <a:t>Although these numbers are for the whole Black Ilse, a number of the young people are from Cromarty </a:t>
            </a:r>
          </a:p>
        </p:txBody>
      </p:sp>
    </p:spTree>
    <p:extLst>
      <p:ext uri="{BB962C8B-B14F-4D97-AF65-F5344CB8AC3E}">
        <p14:creationId xmlns:p14="http://schemas.microsoft.com/office/powerpoint/2010/main" xmlns="" val="36452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6ACD1FBB-DC2D-45A2-B06E-BD983DA3DB76" descr="IMG_6358.jpg">
            <a:extLst>
              <a:ext uri="{FF2B5EF4-FFF2-40B4-BE49-F238E27FC236}">
                <a16:creationId xmlns:a16="http://schemas.microsoft.com/office/drawing/2014/main" xmlns="" id="{E2725A16-AA54-3C56-3961-12DB3BF45F5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4763"/>
            <a:ext cx="4572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2B45C84E-450E-481B-B638-738B4CD87209" descr="IMG_6356.jpg">
            <a:extLst>
              <a:ext uri="{FF2B5EF4-FFF2-40B4-BE49-F238E27FC236}">
                <a16:creationId xmlns:a16="http://schemas.microsoft.com/office/drawing/2014/main" xmlns="" id="{2E4E4E45-7424-A2E0-5EC5-5AD7B4DCEF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4077" y="766763"/>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224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DA39B3DD-29BA-4A86-9C86-CE951FFA5B9E" descr="IMG_1636.jpg">
            <a:extLst>
              <a:ext uri="{FF2B5EF4-FFF2-40B4-BE49-F238E27FC236}">
                <a16:creationId xmlns:a16="http://schemas.microsoft.com/office/drawing/2014/main" xmlns="" id="{A0BBBB01-5A65-E20D-5513-EFC0354EBEC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4763"/>
            <a:ext cx="4572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428F3F7B-C69A-4862-A1A4-95386E2B84DC" descr="68417094136__A429940A-2863-4202-97F0-F3F044A2E5A1.jpg">
            <a:extLst>
              <a:ext uri="{FF2B5EF4-FFF2-40B4-BE49-F238E27FC236}">
                <a16:creationId xmlns:a16="http://schemas.microsoft.com/office/drawing/2014/main" xmlns="" id="{75FEB705-932A-4511-93DD-24D7FBC8B52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691" y="0"/>
            <a:ext cx="4572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643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7B22F-1C52-A975-E6F0-EF55778ED3F2}"/>
              </a:ext>
            </a:extLst>
          </p:cNvPr>
          <p:cNvSpPr>
            <a:spLocks noGrp="1"/>
          </p:cNvSpPr>
          <p:nvPr>
            <p:ph type="title"/>
          </p:nvPr>
        </p:nvSpPr>
        <p:spPr/>
        <p:txBody>
          <a:bodyPr/>
          <a:lstStyle/>
          <a:p>
            <a:r>
              <a:rPr lang="en-GB" dirty="0"/>
              <a:t>Monday’s Multi-Sports</a:t>
            </a:r>
          </a:p>
        </p:txBody>
      </p:sp>
      <p:sp>
        <p:nvSpPr>
          <p:cNvPr id="3" name="Content Placeholder 2">
            <a:extLst>
              <a:ext uri="{FF2B5EF4-FFF2-40B4-BE49-F238E27FC236}">
                <a16:creationId xmlns:a16="http://schemas.microsoft.com/office/drawing/2014/main" xmlns="" id="{A2153BCB-ED1A-5626-6E10-F96272E01726}"/>
              </a:ext>
            </a:extLst>
          </p:cNvPr>
          <p:cNvSpPr>
            <a:spLocks noGrp="1"/>
          </p:cNvSpPr>
          <p:nvPr>
            <p:ph idx="1"/>
          </p:nvPr>
        </p:nvSpPr>
        <p:spPr/>
        <p:txBody>
          <a:bodyPr/>
          <a:lstStyle/>
          <a:p>
            <a:r>
              <a:rPr lang="en-GB" dirty="0"/>
              <a:t>Every Monday night, this is led by Young leaders </a:t>
            </a:r>
          </a:p>
          <a:p>
            <a:r>
              <a:rPr lang="en-GB" dirty="0"/>
              <a:t>The young leaders are working toward Their Choose Lead Level 4 with High Life Highland </a:t>
            </a:r>
          </a:p>
          <a:p>
            <a:r>
              <a:rPr lang="en-GB" dirty="0"/>
              <a:t>Young leaders plan , deliver and then review the session </a:t>
            </a:r>
          </a:p>
          <a:p>
            <a:r>
              <a:rPr lang="en-GB" dirty="0"/>
              <a:t>The plan is always delivered around what young people want,</a:t>
            </a:r>
          </a:p>
          <a:p>
            <a:r>
              <a:rPr lang="en-GB" dirty="0"/>
              <a:t>Each week young people are playing new games and are working on different skills, such as team work, throwing and catching, &amp; communication skills </a:t>
            </a:r>
          </a:p>
          <a:p>
            <a:endParaRPr lang="en-GB" dirty="0"/>
          </a:p>
        </p:txBody>
      </p:sp>
    </p:spTree>
    <p:extLst>
      <p:ext uri="{BB962C8B-B14F-4D97-AF65-F5344CB8AC3E}">
        <p14:creationId xmlns:p14="http://schemas.microsoft.com/office/powerpoint/2010/main" xmlns="" val="3112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A60278D7-1CC4-4CAD-9B9E-DBDF93ADFC72" descr="IMG_5979.jpg">
            <a:extLst>
              <a:ext uri="{FF2B5EF4-FFF2-40B4-BE49-F238E27FC236}">
                <a16:creationId xmlns:a16="http://schemas.microsoft.com/office/drawing/2014/main" xmlns="" id="{DAE2C856-B09F-2597-78CB-85EE3A035B9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 b="25053"/>
          <a:stretch/>
        </p:blipFill>
        <p:spPr bwMode="auto">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BFD6B31B-B6F9-484C-A59D-F1FEB491D3B2" descr="IMG_5988.jpg">
            <a:extLst>
              <a:ext uri="{FF2B5EF4-FFF2-40B4-BE49-F238E27FC236}">
                <a16:creationId xmlns:a16="http://schemas.microsoft.com/office/drawing/2014/main" xmlns="" id="{11AD63C7-A18C-46BD-D970-9D627CC0E73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25053"/>
          <a:stretch/>
        </p:blipFill>
        <p:spPr bwMode="auto">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C0F2F26B-5FA9-441D-B3C0-E16FA12D504F" descr="IMG_5978.jpg">
            <a:extLst>
              <a:ext uri="{FF2B5EF4-FFF2-40B4-BE49-F238E27FC236}">
                <a16:creationId xmlns:a16="http://schemas.microsoft.com/office/drawing/2014/main" xmlns="" id="{B8E28885-1339-6F90-8E47-20D1DCA76CC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 b="25760"/>
          <a:stretch/>
        </p:blipFill>
        <p:spPr bwMode="auto">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D0EEF40D-98C9-49D4-832D-60BE97135782" descr="IMG_6143.jpg">
            <a:extLst>
              <a:ext uri="{FF2B5EF4-FFF2-40B4-BE49-F238E27FC236}">
                <a16:creationId xmlns:a16="http://schemas.microsoft.com/office/drawing/2014/main" xmlns="" id="{C8519423-00A5-845E-F04D-39EF644AAC94}"/>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 b="25760"/>
          <a:stretch/>
        </p:blipFill>
        <p:spPr bwMode="auto">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1C3112C6-E4C8-4B3C-B6E5-62C8D4956207" descr="IMG_6398.jpg">
            <a:extLst>
              <a:ext uri="{FF2B5EF4-FFF2-40B4-BE49-F238E27FC236}">
                <a16:creationId xmlns:a16="http://schemas.microsoft.com/office/drawing/2014/main" xmlns="" id="{9723FBD3-CCD0-74ED-98EF-930DAE76BD83}"/>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3" b="4658"/>
          <a:stretch/>
        </p:blipFill>
        <p:spPr bwMode="auto">
          <a:xfrm>
            <a:off x="3983736" y="1918638"/>
            <a:ext cx="4224528" cy="30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626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B75B3F-2921-1329-E8A1-D771438EBFCA}"/>
              </a:ext>
            </a:extLst>
          </p:cNvPr>
          <p:cNvSpPr>
            <a:spLocks noGrp="1"/>
          </p:cNvSpPr>
          <p:nvPr>
            <p:ph type="title"/>
          </p:nvPr>
        </p:nvSpPr>
        <p:spPr/>
        <p:txBody>
          <a:bodyPr/>
          <a:lstStyle/>
          <a:p>
            <a:r>
              <a:rPr lang="en-GB" dirty="0"/>
              <a:t>FOOD</a:t>
            </a:r>
          </a:p>
        </p:txBody>
      </p:sp>
      <p:sp>
        <p:nvSpPr>
          <p:cNvPr id="3" name="Content Placeholder 2">
            <a:extLst>
              <a:ext uri="{FF2B5EF4-FFF2-40B4-BE49-F238E27FC236}">
                <a16:creationId xmlns:a16="http://schemas.microsoft.com/office/drawing/2014/main" xmlns="" id="{772221E5-4CB4-E274-A903-79EA3D25C346}"/>
              </a:ext>
            </a:extLst>
          </p:cNvPr>
          <p:cNvSpPr>
            <a:spLocks noGrp="1"/>
          </p:cNvSpPr>
          <p:nvPr>
            <p:ph idx="1"/>
          </p:nvPr>
        </p:nvSpPr>
        <p:spPr/>
        <p:txBody>
          <a:bodyPr/>
          <a:lstStyle/>
          <a:p>
            <a:r>
              <a:rPr lang="en-GB" dirty="0"/>
              <a:t>With Funding form MFR Cash for Kids, Highland Council Food + Grant, Black Isle Ward Discretionary budget at every activity provided for young people they have the opportunity have a fresh wholesome meal and snack.</a:t>
            </a:r>
          </a:p>
          <a:p>
            <a:r>
              <a:rPr lang="en-GB" dirty="0"/>
              <a:t>Families are telling us about the food and fuel poverty they are in before the winter months.   </a:t>
            </a:r>
          </a:p>
          <a:p>
            <a:r>
              <a:rPr lang="en-GB" dirty="0"/>
              <a:t>Young people are consulted as to what they would like to make / eat at each activity.</a:t>
            </a:r>
          </a:p>
          <a:p>
            <a:endParaRPr lang="en-GB" dirty="0"/>
          </a:p>
        </p:txBody>
      </p:sp>
    </p:spTree>
    <p:extLst>
      <p:ext uri="{BB962C8B-B14F-4D97-AF65-F5344CB8AC3E}">
        <p14:creationId xmlns:p14="http://schemas.microsoft.com/office/powerpoint/2010/main" xmlns="" val="119228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9DC95059-0F39-486E-873C-3060BCEB95AF" descr="IMG_6048.jpg">
            <a:extLst>
              <a:ext uri="{FF2B5EF4-FFF2-40B4-BE49-F238E27FC236}">
                <a16:creationId xmlns:a16="http://schemas.microsoft.com/office/drawing/2014/main" xmlns="" id="{CFC21EBB-E018-9509-07E1-F852190965A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405" r="-3" b="20099"/>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111D5614-D85F-423E-9833-F311669B5CA6" descr="IMG_6052.jpg">
            <a:extLst>
              <a:ext uri="{FF2B5EF4-FFF2-40B4-BE49-F238E27FC236}">
                <a16:creationId xmlns:a16="http://schemas.microsoft.com/office/drawing/2014/main" xmlns="" id="{65B5E8D2-2600-FD7C-A0D8-D296449DFA9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245" r="5775" b="4"/>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18116568-BF67-487B-A902-51599E5F1F8D" descr="IMG_6122.jpg">
            <a:extLst>
              <a:ext uri="{FF2B5EF4-FFF2-40B4-BE49-F238E27FC236}">
                <a16:creationId xmlns:a16="http://schemas.microsoft.com/office/drawing/2014/main" xmlns="" id="{C37E3467-A5C1-AB69-8950-0EA990C1327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261" r="4" b="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6EBD655F-1C4E-4472-BA72-DDEE66339BA1" descr="IMG_6121.jpg">
            <a:extLst>
              <a:ext uri="{FF2B5EF4-FFF2-40B4-BE49-F238E27FC236}">
                <a16:creationId xmlns:a16="http://schemas.microsoft.com/office/drawing/2014/main" xmlns="" id="{100C0D0F-5BA7-4CCD-9840-7F6CC4F6B92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1409" r="-3" b="-3"/>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391C3F67-1D69-4C29-9C84-1A4F23DB4CC2" descr="IMG_6055.jpg">
            <a:extLst>
              <a:ext uri="{FF2B5EF4-FFF2-40B4-BE49-F238E27FC236}">
                <a16:creationId xmlns:a16="http://schemas.microsoft.com/office/drawing/2014/main" xmlns="" id="{FCDD1996-5D5D-E076-C0CC-66807C547C8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11020" b="4"/>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1F906D26-9AB3-485C-941A-7423A7D56CA1" descr="IMG_6133.jpg">
            <a:extLst>
              <a:ext uri="{FF2B5EF4-FFF2-40B4-BE49-F238E27FC236}">
                <a16:creationId xmlns:a16="http://schemas.microsoft.com/office/drawing/2014/main" xmlns="" id="{F488C49D-42D4-9594-58EA-18BDE250AD46}"/>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2" b="3633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1723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1CE49979-55FE-4A36-9C00-BF4C71D5598D" descr="IMG_5741.jpg">
            <a:extLst>
              <a:ext uri="{FF2B5EF4-FFF2-40B4-BE49-F238E27FC236}">
                <a16:creationId xmlns:a16="http://schemas.microsoft.com/office/drawing/2014/main" xmlns="" id="{2F438F99-9892-85DD-DA66-628C1D058C5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937" b="20793"/>
          <a:stretch/>
        </p:blipFill>
        <p:spPr bwMode="auto">
          <a:xfrm flipH="1">
            <a:off x="456426" y="477321"/>
            <a:ext cx="5638800" cy="297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C90C43B0-7E7B-429D-9E18-46CA277CCCBE" descr="IMG_5789.jpg">
            <a:extLst>
              <a:ext uri="{FF2B5EF4-FFF2-40B4-BE49-F238E27FC236}">
                <a16:creationId xmlns:a16="http://schemas.microsoft.com/office/drawing/2014/main" xmlns="" id="{A374E1B1-1B56-38D6-DEC6-BAEA6041C43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7230" y="401121"/>
            <a:ext cx="4572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561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C8415-21DD-3480-4565-33DF2DAB8935}"/>
              </a:ext>
            </a:extLst>
          </p:cNvPr>
          <p:cNvSpPr>
            <a:spLocks noGrp="1"/>
          </p:cNvSpPr>
          <p:nvPr>
            <p:ph type="title"/>
          </p:nvPr>
        </p:nvSpPr>
        <p:spPr/>
        <p:txBody>
          <a:bodyPr/>
          <a:lstStyle/>
          <a:p>
            <a:r>
              <a:rPr lang="en-GB" dirty="0"/>
              <a:t>Partners we work with </a:t>
            </a:r>
          </a:p>
        </p:txBody>
      </p:sp>
      <p:sp>
        <p:nvSpPr>
          <p:cNvPr id="3" name="Content Placeholder 2">
            <a:extLst>
              <a:ext uri="{FF2B5EF4-FFF2-40B4-BE49-F238E27FC236}">
                <a16:creationId xmlns:a16="http://schemas.microsoft.com/office/drawing/2014/main" xmlns="" id="{CF6E134C-4F86-D090-96B7-43C60651204D}"/>
              </a:ext>
            </a:extLst>
          </p:cNvPr>
          <p:cNvSpPr>
            <a:spLocks noGrp="1"/>
          </p:cNvSpPr>
          <p:nvPr>
            <p:ph idx="1"/>
          </p:nvPr>
        </p:nvSpPr>
        <p:spPr/>
        <p:txBody>
          <a:bodyPr>
            <a:normAutofit fontScale="85000" lnSpcReduction="20000"/>
          </a:bodyPr>
          <a:lstStyle/>
          <a:p>
            <a:r>
              <a:rPr lang="en-GB" dirty="0"/>
              <a:t>Highlife Highland –My Future , My Success</a:t>
            </a:r>
          </a:p>
          <a:p>
            <a:r>
              <a:rPr lang="en-GB" dirty="0"/>
              <a:t>Highland Council – Modern Apprentice Team </a:t>
            </a:r>
          </a:p>
          <a:p>
            <a:r>
              <a:rPr lang="en-GB" dirty="0"/>
              <a:t>Fortrose Academy </a:t>
            </a:r>
          </a:p>
          <a:p>
            <a:r>
              <a:rPr lang="en-GB" dirty="0"/>
              <a:t>Cromarty Primary School </a:t>
            </a:r>
          </a:p>
          <a:p>
            <a:r>
              <a:rPr lang="en-GB" dirty="0"/>
              <a:t>CFINE</a:t>
            </a:r>
          </a:p>
          <a:p>
            <a:r>
              <a:rPr lang="en-GB" dirty="0"/>
              <a:t>Cromarty Fire &amp; Rescue Service </a:t>
            </a:r>
          </a:p>
          <a:p>
            <a:r>
              <a:rPr lang="en-GB" dirty="0"/>
              <a:t>NHS </a:t>
            </a:r>
          </a:p>
          <a:p>
            <a:r>
              <a:rPr lang="en-GB" dirty="0"/>
              <a:t>Primary Mental Health</a:t>
            </a:r>
          </a:p>
          <a:p>
            <a:r>
              <a:rPr lang="en-GB" dirty="0"/>
              <a:t>Police Scotland </a:t>
            </a:r>
          </a:p>
          <a:p>
            <a:endParaRPr lang="en-GB" dirty="0"/>
          </a:p>
          <a:p>
            <a:endParaRPr lang="en-GB" dirty="0"/>
          </a:p>
        </p:txBody>
      </p:sp>
    </p:spTree>
    <p:extLst>
      <p:ext uri="{BB962C8B-B14F-4D97-AF65-F5344CB8AC3E}">
        <p14:creationId xmlns:p14="http://schemas.microsoft.com/office/powerpoint/2010/main" xmlns="" val="9590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11D782-A0CD-EBA6-D3DC-C342CAEA3A59}"/>
              </a:ext>
            </a:extLst>
          </p:cNvPr>
          <p:cNvSpPr>
            <a:spLocks noGrp="1"/>
          </p:cNvSpPr>
          <p:nvPr>
            <p:ph type="title"/>
          </p:nvPr>
        </p:nvSpPr>
        <p:spPr/>
        <p:txBody>
          <a:bodyPr/>
          <a:lstStyle/>
          <a:p>
            <a:r>
              <a:rPr lang="en-GB" dirty="0"/>
              <a:t>Numbers </a:t>
            </a:r>
          </a:p>
        </p:txBody>
      </p:sp>
      <p:sp>
        <p:nvSpPr>
          <p:cNvPr id="3" name="Content Placeholder 2">
            <a:extLst>
              <a:ext uri="{FF2B5EF4-FFF2-40B4-BE49-F238E27FC236}">
                <a16:creationId xmlns:a16="http://schemas.microsoft.com/office/drawing/2014/main" xmlns="" id="{26F42D10-5ED6-2EA2-095C-8C11D4B6F093}"/>
              </a:ext>
            </a:extLst>
          </p:cNvPr>
          <p:cNvSpPr>
            <a:spLocks noGrp="1"/>
          </p:cNvSpPr>
          <p:nvPr>
            <p:ph idx="1"/>
          </p:nvPr>
        </p:nvSpPr>
        <p:spPr/>
        <p:txBody>
          <a:bodyPr/>
          <a:lstStyle/>
          <a:p>
            <a:r>
              <a:rPr lang="en-GB" dirty="0"/>
              <a:t>Contacts – 214</a:t>
            </a:r>
          </a:p>
          <a:p>
            <a:r>
              <a:rPr lang="en-GB" dirty="0"/>
              <a:t>Learning Hours – 310 </a:t>
            </a:r>
          </a:p>
          <a:p>
            <a:r>
              <a:rPr lang="en-GB" dirty="0"/>
              <a:t>Programmed Activities – 24  </a:t>
            </a:r>
          </a:p>
        </p:txBody>
      </p:sp>
    </p:spTree>
    <p:extLst>
      <p:ext uri="{BB962C8B-B14F-4D97-AF65-F5344CB8AC3E}">
        <p14:creationId xmlns:p14="http://schemas.microsoft.com/office/powerpoint/2010/main" xmlns="" val="138787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AF07B-F129-DBA2-A291-92FA6A5407C0}"/>
              </a:ext>
            </a:extLst>
          </p:cNvPr>
          <p:cNvSpPr>
            <a:spLocks noGrp="1"/>
          </p:cNvSpPr>
          <p:nvPr>
            <p:ph type="title"/>
          </p:nvPr>
        </p:nvSpPr>
        <p:spPr/>
        <p:txBody>
          <a:bodyPr/>
          <a:lstStyle/>
          <a:p>
            <a:r>
              <a:rPr lang="en-GB" dirty="0"/>
              <a:t>VR Headset with Cromarty Fire &amp; rescue Service </a:t>
            </a:r>
          </a:p>
        </p:txBody>
      </p:sp>
      <p:sp>
        <p:nvSpPr>
          <p:cNvPr id="3" name="Content Placeholder 2">
            <a:extLst>
              <a:ext uri="{FF2B5EF4-FFF2-40B4-BE49-F238E27FC236}">
                <a16:creationId xmlns:a16="http://schemas.microsoft.com/office/drawing/2014/main" xmlns="" id="{19F958BA-49E7-D134-5B0A-76E3963AACD1}"/>
              </a:ext>
            </a:extLst>
          </p:cNvPr>
          <p:cNvSpPr>
            <a:spLocks noGrp="1"/>
          </p:cNvSpPr>
          <p:nvPr>
            <p:ph idx="1"/>
          </p:nvPr>
        </p:nvSpPr>
        <p:spPr/>
        <p:txBody>
          <a:bodyPr>
            <a:normAutofit/>
          </a:bodyPr>
          <a:lstStyle/>
          <a:p>
            <a:r>
              <a:rPr lang="en-GB" b="1" cap="all" spc="700" dirty="0">
                <a:latin typeface="+mj-lt"/>
                <a:ea typeface="+mj-ea"/>
                <a:cs typeface="+mj-cs"/>
              </a:rPr>
              <a:t>Great Session with Ronald young, Laura Paterson, Dean McFadden from Scottish Fire 🔥 &amp; Rescue Service with VR Headsets road safety course  👩‍🚒</a:t>
            </a:r>
          </a:p>
          <a:p>
            <a:pPr marL="0" indent="0">
              <a:buNone/>
            </a:pPr>
            <a:endParaRPr lang="en-GB" b="1" cap="all" spc="700" dirty="0">
              <a:latin typeface="+mj-lt"/>
              <a:ea typeface="+mj-ea"/>
              <a:cs typeface="+mj-cs"/>
            </a:endParaRPr>
          </a:p>
        </p:txBody>
      </p:sp>
    </p:spTree>
    <p:extLst>
      <p:ext uri="{BB962C8B-B14F-4D97-AF65-F5344CB8AC3E}">
        <p14:creationId xmlns:p14="http://schemas.microsoft.com/office/powerpoint/2010/main" xmlns="" val="157055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0" name="Rectangle 10249">
            <a:extLst>
              <a:ext uri="{FF2B5EF4-FFF2-40B4-BE49-F238E27FC236}">
                <a16:creationId xmlns:a16="http://schemas.microsoft.com/office/drawing/2014/main" xmlns="" id="{B96FC576-AE30-4C09-A12C-0582F2A6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5" name="09CA3643-6CB7-40DE-99BB-7F1EA981A0B3" descr="IMG_0911.jpg">
            <a:extLst>
              <a:ext uri="{FF2B5EF4-FFF2-40B4-BE49-F238E27FC236}">
                <a16:creationId xmlns:a16="http://schemas.microsoft.com/office/drawing/2014/main" xmlns="" id="{D15E8D43-9A71-1BAF-9538-6FF0CC7C8CF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2643" r="-1" b="25190"/>
          <a:stretch/>
        </p:blipFill>
        <p:spPr bwMode="auto">
          <a:xfrm>
            <a:off x="1" y="10"/>
            <a:ext cx="6099048" cy="3428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40F2CF63-1712-45D7-AD2F-BD46361E6B74" descr="IMG_0908.jpg">
            <a:extLst>
              <a:ext uri="{FF2B5EF4-FFF2-40B4-BE49-F238E27FC236}">
                <a16:creationId xmlns:a16="http://schemas.microsoft.com/office/drawing/2014/main" xmlns="" id="{C3DA41B4-30CE-535A-87A5-8073F4F9649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5386" r="-1" b="22447"/>
          <a:stretch/>
        </p:blipFill>
        <p:spPr bwMode="auto">
          <a:xfrm>
            <a:off x="6092952" y="10"/>
            <a:ext cx="6099048" cy="3428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91B8AA88-1559-4AB9-A6BF-9C0319BE8858" descr="IMG_0907.jpg">
            <a:extLst>
              <a:ext uri="{FF2B5EF4-FFF2-40B4-BE49-F238E27FC236}">
                <a16:creationId xmlns:a16="http://schemas.microsoft.com/office/drawing/2014/main" xmlns="" id="{AAB08EC0-6FB4-90D6-9306-3154D598F0C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2949" r="-1" b="24884"/>
          <a:stretch/>
        </p:blipFill>
        <p:spPr bwMode="auto">
          <a:xfrm>
            <a:off x="1" y="3429000"/>
            <a:ext cx="6099048" cy="3429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 name="C1F21702-3A40-486D-819A-E526ACDCB6AC" descr="IMG_5901.jpg">
            <a:extLst>
              <a:ext uri="{FF2B5EF4-FFF2-40B4-BE49-F238E27FC236}">
                <a16:creationId xmlns:a16="http://schemas.microsoft.com/office/drawing/2014/main" xmlns="" id="{38082A76-D283-9BDB-733B-E7616889D1DD}"/>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9880" r="2" b="15159"/>
          <a:stretch/>
        </p:blipFill>
        <p:spPr bwMode="auto">
          <a:xfrm>
            <a:off x="6092952" y="3429000"/>
            <a:ext cx="6099048" cy="3429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28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D93C8-1B58-3629-F8C8-B66FEC70DF0D}"/>
              </a:ext>
            </a:extLst>
          </p:cNvPr>
          <p:cNvSpPr>
            <a:spLocks noGrp="1"/>
          </p:cNvSpPr>
          <p:nvPr>
            <p:ph type="title"/>
          </p:nvPr>
        </p:nvSpPr>
        <p:spPr/>
        <p:txBody>
          <a:bodyPr/>
          <a:lstStyle/>
          <a:p>
            <a:r>
              <a:rPr lang="en-GB" dirty="0"/>
              <a:t>Food safety at work training </a:t>
            </a:r>
          </a:p>
        </p:txBody>
      </p:sp>
      <p:sp>
        <p:nvSpPr>
          <p:cNvPr id="3" name="Content Placeholder 2">
            <a:extLst>
              <a:ext uri="{FF2B5EF4-FFF2-40B4-BE49-F238E27FC236}">
                <a16:creationId xmlns:a16="http://schemas.microsoft.com/office/drawing/2014/main" xmlns="" id="{551A71B1-D5AF-6CA7-F792-32D0F70CCCC9}"/>
              </a:ext>
            </a:extLst>
          </p:cNvPr>
          <p:cNvSpPr>
            <a:spLocks noGrp="1"/>
          </p:cNvSpPr>
          <p:nvPr>
            <p:ph idx="1"/>
          </p:nvPr>
        </p:nvSpPr>
        <p:spPr/>
        <p:txBody>
          <a:bodyPr>
            <a:normAutofit fontScale="62500" lnSpcReduction="20000"/>
          </a:bodyPr>
          <a:lstStyle/>
          <a:p>
            <a:r>
              <a:rPr lang="en-GB" dirty="0"/>
              <a:t>Young people have been working their way through the courses, and have been learning about good hygiene, and correct ways to store food.</a:t>
            </a:r>
          </a:p>
          <a:p>
            <a:r>
              <a:rPr lang="en-GB" dirty="0"/>
              <a:t>This will enable young people to cookwell, Bakewell , Eatwell and in turn Livewell</a:t>
            </a:r>
          </a:p>
          <a:p>
            <a:r>
              <a:rPr lang="en-GB" dirty="0"/>
              <a:t>35 young people have passed their Level 1 Food Safety at work </a:t>
            </a:r>
          </a:p>
          <a:p>
            <a:r>
              <a:rPr lang="en-GB" dirty="0"/>
              <a:t>3 staff members have passed their Level 1 Food Safety at work </a:t>
            </a:r>
          </a:p>
          <a:p>
            <a:r>
              <a:rPr lang="en-GB" dirty="0"/>
              <a:t>7 young people are near to completion of their Level 1 Food Safety at work </a:t>
            </a:r>
          </a:p>
          <a:p>
            <a:r>
              <a:rPr lang="en-GB" dirty="0"/>
              <a:t>25 young people have passed their Level 2 Food Safety at work </a:t>
            </a:r>
          </a:p>
          <a:p>
            <a:r>
              <a:rPr lang="en-GB" dirty="0"/>
              <a:t>3 staff members have passed their Level 2 Food Safety at work </a:t>
            </a:r>
          </a:p>
          <a:p>
            <a:r>
              <a:rPr lang="en-GB" dirty="0"/>
              <a:t>20 young people working their way through the course</a:t>
            </a:r>
          </a:p>
          <a:p>
            <a:r>
              <a:rPr lang="en-GB" dirty="0"/>
              <a:t>Level 1 takes approx. 4 hours to complete </a:t>
            </a:r>
          </a:p>
          <a:p>
            <a:r>
              <a:rPr lang="en-GB" dirty="0"/>
              <a:t>Level 2 takes approx. 6 hours to complete </a:t>
            </a:r>
          </a:p>
          <a:p>
            <a:endParaRPr lang="en-GB" dirty="0"/>
          </a:p>
        </p:txBody>
      </p:sp>
    </p:spTree>
    <p:extLst>
      <p:ext uri="{BB962C8B-B14F-4D97-AF65-F5344CB8AC3E}">
        <p14:creationId xmlns:p14="http://schemas.microsoft.com/office/powerpoint/2010/main" xmlns="" val="244092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6" name="Rectangle 82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42206199-083E-47C1-9C31-7B552C4B9F15" descr="IMG_6359.jpg">
            <a:extLst>
              <a:ext uri="{FF2B5EF4-FFF2-40B4-BE49-F238E27FC236}">
                <a16:creationId xmlns:a16="http://schemas.microsoft.com/office/drawing/2014/main" xmlns="" id="{ABA6A611-0981-BCD2-8710-C1940560F1D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823" r="-2" b="-2"/>
          <a:stretch/>
        </p:blipFill>
        <p:spPr bwMode="auto">
          <a:xfrm>
            <a:off x="196731" y="170552"/>
            <a:ext cx="3794884" cy="651572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6DABE357-A2EC-4761-B18B-62DC8E9DD5C7" descr="IMG_6360.jpg">
            <a:extLst>
              <a:ext uri="{FF2B5EF4-FFF2-40B4-BE49-F238E27FC236}">
                <a16:creationId xmlns:a16="http://schemas.microsoft.com/office/drawing/2014/main" xmlns="" id="{D82E5534-F0B4-D942-A062-D9F073F2BF2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635" r="-2" b="-2"/>
          <a:stretch/>
        </p:blipFill>
        <p:spPr bwMode="auto">
          <a:xfrm>
            <a:off x="4184141" y="170552"/>
            <a:ext cx="3826711" cy="651572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473845C5-E371-4CC6-911F-40717C0D9284" descr="IMG_6046.jpg">
            <a:extLst>
              <a:ext uri="{FF2B5EF4-FFF2-40B4-BE49-F238E27FC236}">
                <a16:creationId xmlns:a16="http://schemas.microsoft.com/office/drawing/2014/main" xmlns="" id="{E3B05FFF-A961-08E3-9351-D0ECBB90DEA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717" r="2" b="20295"/>
          <a:stretch/>
        </p:blipFill>
        <p:spPr bwMode="auto">
          <a:xfrm>
            <a:off x="8179442" y="170552"/>
            <a:ext cx="3826711" cy="206612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42D7DC91-1876-4F6D-92C2-A77E624E0FC0" descr="IMG_5647.jpg">
            <a:extLst>
              <a:ext uri="{FF2B5EF4-FFF2-40B4-BE49-F238E27FC236}">
                <a16:creationId xmlns:a16="http://schemas.microsoft.com/office/drawing/2014/main" xmlns="" id="{9DD85D5B-0BAD-3208-8C94-003FB62BDEC0}"/>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4885" r="2" b="23633"/>
          <a:stretch/>
        </p:blipFill>
        <p:spPr bwMode="auto">
          <a:xfrm>
            <a:off x="8179442" y="2397981"/>
            <a:ext cx="3826711" cy="20516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EF56549F-6A48-4045-8DF7-BD92E4D2785D" descr="IMG_5648.jpg">
            <a:extLst>
              <a:ext uri="{FF2B5EF4-FFF2-40B4-BE49-F238E27FC236}">
                <a16:creationId xmlns:a16="http://schemas.microsoft.com/office/drawing/2014/main" xmlns="" id="{69BEFF2E-8802-DB88-828C-41C71618DA57}"/>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3654" r="2" b="46055"/>
          <a:stretch/>
        </p:blipFill>
        <p:spPr bwMode="auto">
          <a:xfrm>
            <a:off x="8179442" y="4631735"/>
            <a:ext cx="3826711" cy="20558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975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xmlns="" id="{11D6A2A3-F101-46F7-8B6F-1C699CAFE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E0083CB-F022-A7B3-F772-A31D24625327}"/>
              </a:ext>
            </a:extLst>
          </p:cNvPr>
          <p:cNvSpPr>
            <a:spLocks noGrp="1"/>
          </p:cNvSpPr>
          <p:nvPr>
            <p:ph type="title"/>
          </p:nvPr>
        </p:nvSpPr>
        <p:spPr>
          <a:xfrm>
            <a:off x="1371600" y="457200"/>
            <a:ext cx="4911393" cy="1556724"/>
          </a:xfrm>
        </p:spPr>
        <p:txBody>
          <a:bodyPr anchor="b">
            <a:normAutofit/>
          </a:bodyPr>
          <a:lstStyle/>
          <a:p>
            <a:r>
              <a:rPr lang="en-GB"/>
              <a:t>Ease Course </a:t>
            </a:r>
            <a:endParaRPr lang="en-GB" dirty="0"/>
          </a:p>
        </p:txBody>
      </p:sp>
      <p:sp>
        <p:nvSpPr>
          <p:cNvPr id="3" name="Content Placeholder 2">
            <a:extLst>
              <a:ext uri="{FF2B5EF4-FFF2-40B4-BE49-F238E27FC236}">
                <a16:creationId xmlns:a16="http://schemas.microsoft.com/office/drawing/2014/main" xmlns="" id="{E196A26C-822A-0367-A35D-9FC43C7613B1}"/>
              </a:ext>
            </a:extLst>
          </p:cNvPr>
          <p:cNvSpPr>
            <a:spLocks noGrp="1"/>
          </p:cNvSpPr>
          <p:nvPr>
            <p:ph idx="1"/>
          </p:nvPr>
        </p:nvSpPr>
        <p:spPr>
          <a:xfrm>
            <a:off x="914401" y="2335002"/>
            <a:ext cx="5273038" cy="3583940"/>
          </a:xfrm>
        </p:spPr>
        <p:txBody>
          <a:bodyPr anchor="t">
            <a:normAutofit fontScale="92500" lnSpcReduction="10000"/>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Interactive and informative sessions at Cromarty Youth Cafe taking part in the (EASE) course End of Life Skills for Everyone with Caroline from the Scottish Partnership for palliative care and Anne from HSCN </a:t>
            </a:r>
            <a:endParaRPr lang="en-GB" sz="1400" dirty="0">
              <a:effectLst/>
              <a:latin typeface="Segoe UI Emoji" panose="020B0502040204020203" pitchFamily="34" charset="0"/>
              <a:ea typeface="Calibri" panose="020F0502020204030204" pitchFamily="34" charset="0"/>
              <a:cs typeface="Segoe UI Emoji" panose="020B0502040204020203" pitchFamily="34"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D</a:t>
            </a:r>
            <a:r>
              <a:rPr lang="en-GB" sz="1400" dirty="0">
                <a:effectLst/>
                <a:latin typeface="Calibri" panose="020F0502020204030204" pitchFamily="34" charset="0"/>
                <a:ea typeface="Calibri" panose="020F0502020204030204" pitchFamily="34" charset="0"/>
                <a:cs typeface="Times New Roman" panose="02020603050405020304" pitchFamily="18" charset="0"/>
              </a:rPr>
              <a:t>iscussing the types of questions to ask health professionals, especially when things are difficult feeling confident you can ask for things to be explained using clear and simple terms . How to be a good support in difficult times but mindful of boundaries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Group conversations about how to help a loved one when they have had a  diagnosis Great Intergenerational session learning how to build comfort and confidence to support people through dying death and bereavement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#goodlife</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#gooddeath</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#goodgrief</a:t>
            </a:r>
            <a:endParaRPr lang="en-GB" sz="1200" dirty="0"/>
          </a:p>
        </p:txBody>
      </p:sp>
      <p:pic>
        <p:nvPicPr>
          <p:cNvPr id="5122" name="74854FF8-637C-4B68-9A54-78C41EB43103" descr="IMG_6182.jpg">
            <a:extLst>
              <a:ext uri="{FF2B5EF4-FFF2-40B4-BE49-F238E27FC236}">
                <a16:creationId xmlns:a16="http://schemas.microsoft.com/office/drawing/2014/main" xmlns="" id="{802843B4-E155-6BF7-3B1E-E5768E711BD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644639" y="1265489"/>
            <a:ext cx="5090161" cy="38557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42" name="Rectangle 5128">
            <a:extLst>
              <a:ext uri="{FF2B5EF4-FFF2-40B4-BE49-F238E27FC236}">
                <a16:creationId xmlns:a16="http://schemas.microsoft.com/office/drawing/2014/main" xmlns="" id="{529E760E-527D-4053-A309-F2BDE1250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Rectangle 5130">
            <a:extLst>
              <a:ext uri="{FF2B5EF4-FFF2-40B4-BE49-F238E27FC236}">
                <a16:creationId xmlns:a16="http://schemas.microsoft.com/office/drawing/2014/main" xmlns="" id="{4153D448-4ED1-429A-A28C-8316DE7CA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786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xmlns="" id="{1A132FCB-B5B4-417C-9E11-9813E11046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xmlns="" id="{AF7614F1-58A8-4F51-BE9E-460C2D12B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88577" y="1839884"/>
            <a:ext cx="8203421" cy="5017687"/>
          </a:xfrm>
          <a:prstGeom prst="rect">
            <a:avLst/>
          </a:prstGeom>
          <a:gradFill>
            <a:gsLst>
              <a:gs pos="0">
                <a:schemeClr val="accent5">
                  <a:alpha val="92000"/>
                </a:schemeClr>
              </a:gs>
              <a:gs pos="100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xmlns="" id="{9A949972-ABE9-4305-8999-ABC76BCAA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38600" y="0"/>
            <a:ext cx="8157458" cy="6858000"/>
          </a:xfrm>
          <a:prstGeom prst="rect">
            <a:avLst/>
          </a:prstGeom>
          <a:gradFill>
            <a:gsLst>
              <a:gs pos="0">
                <a:schemeClr val="accent5">
                  <a:alpha val="3000"/>
                </a:schemeClr>
              </a:gs>
              <a:gs pos="100000">
                <a:schemeClr val="accent6">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88354BFB-8794-4CEA-B36F-40A34FFD0BD6" descr="IMG_6183.jpg">
            <a:extLst>
              <a:ext uri="{FF2B5EF4-FFF2-40B4-BE49-F238E27FC236}">
                <a16:creationId xmlns:a16="http://schemas.microsoft.com/office/drawing/2014/main" xmlns="" id="{8443C4FB-BA0C-5502-1827-BCCFB41985F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394" b="19101"/>
          <a:stretch/>
        </p:blipFill>
        <p:spPr bwMode="auto">
          <a:xfrm>
            <a:off x="457200" y="457200"/>
            <a:ext cx="11277600" cy="5943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867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xmlns="" id="{19E301E5-1206-47D0-9CDF-72583D739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xmlns="" id="{AFA31FBE-7948-4384-B68A-75DEFDC49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7954EEB1-C814-4CD7-8270-2BBB15411CCA" descr="IMG_6159.jpg">
            <a:extLst>
              <a:ext uri="{FF2B5EF4-FFF2-40B4-BE49-F238E27FC236}">
                <a16:creationId xmlns:a16="http://schemas.microsoft.com/office/drawing/2014/main" xmlns="" id="{CDB47227-3DE2-307C-423B-04DC96ACAB5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207" r="4" b="4"/>
          <a:stretch/>
        </p:blipFill>
        <p:spPr bwMode="auto">
          <a:xfrm>
            <a:off x="641276" y="643467"/>
            <a:ext cx="4013020" cy="270255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54CD46D7-04A9-44DB-BCF0-C23C5B8D049B" descr="IMG_6158.jpg">
            <a:extLst>
              <a:ext uri="{FF2B5EF4-FFF2-40B4-BE49-F238E27FC236}">
                <a16:creationId xmlns:a16="http://schemas.microsoft.com/office/drawing/2014/main" xmlns="" id="{F8EED217-E941-E0EF-3E0E-7CA89BF5F6C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074" r="-1" b="-1"/>
          <a:stretch/>
        </p:blipFill>
        <p:spPr bwMode="auto">
          <a:xfrm>
            <a:off x="643467" y="3509433"/>
            <a:ext cx="4010830" cy="27050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52B92D61-DB60-4160-A650-CDA8AD2D3AFF" descr="IMG_6169.jpg">
            <a:extLst>
              <a:ext uri="{FF2B5EF4-FFF2-40B4-BE49-F238E27FC236}">
                <a16:creationId xmlns:a16="http://schemas.microsoft.com/office/drawing/2014/main" xmlns="" id="{780EA601-18C5-7173-FF99-9FA02521B8F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124" r="194" b="-1"/>
          <a:stretch/>
        </p:blipFill>
        <p:spPr bwMode="auto">
          <a:xfrm>
            <a:off x="4812633" y="643467"/>
            <a:ext cx="6735900"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880241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xmlns="" id="{ED9D89B5-CCAB-4617-B70E-501DBE3C8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2C0CD52-0CD4-659A-F9A4-DBDF53E0D562}"/>
              </a:ext>
            </a:extLst>
          </p:cNvPr>
          <p:cNvSpPr>
            <a:spLocks noGrp="1"/>
          </p:cNvSpPr>
          <p:nvPr>
            <p:ph type="title"/>
          </p:nvPr>
        </p:nvSpPr>
        <p:spPr>
          <a:xfrm>
            <a:off x="917275" y="4583953"/>
            <a:ext cx="4685857" cy="1465973"/>
          </a:xfrm>
        </p:spPr>
        <p:txBody>
          <a:bodyPr anchor="t">
            <a:normAutofit/>
          </a:bodyPr>
          <a:lstStyle/>
          <a:p>
            <a:r>
              <a:rPr lang="en-GB" sz="2800"/>
              <a:t>Cfine Deliveries </a:t>
            </a:r>
          </a:p>
        </p:txBody>
      </p:sp>
      <p:pic>
        <p:nvPicPr>
          <p:cNvPr id="1026" name="BC5929B8-CC17-4CFA-A2F3-0B330CF0F6B9" descr="IMG_5851.jpg">
            <a:extLst>
              <a:ext uri="{FF2B5EF4-FFF2-40B4-BE49-F238E27FC236}">
                <a16:creationId xmlns:a16="http://schemas.microsoft.com/office/drawing/2014/main" xmlns="" id="{D4DC7C5D-D379-CE13-0D34-B4DC8FDB9D6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6658" b="26921"/>
          <a:stretch/>
        </p:blipFill>
        <p:spPr bwMode="auto">
          <a:xfrm>
            <a:off x="20" y="432"/>
            <a:ext cx="12191980" cy="424475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FE829FCB-BEF4-C940-ABD8-6056506160CE}"/>
              </a:ext>
            </a:extLst>
          </p:cNvPr>
          <p:cNvSpPr>
            <a:spLocks noGrp="1"/>
          </p:cNvSpPr>
          <p:nvPr>
            <p:ph idx="1"/>
          </p:nvPr>
        </p:nvSpPr>
        <p:spPr>
          <a:xfrm>
            <a:off x="6096000" y="4583953"/>
            <a:ext cx="5638800" cy="1465973"/>
          </a:xfrm>
        </p:spPr>
        <p:txBody>
          <a:bodyPr>
            <a:normAutofit/>
          </a:bodyPr>
          <a:lstStyle/>
          <a:p>
            <a:r>
              <a:rPr lang="en-GB" sz="1400" dirty="0"/>
              <a:t>After receiving our CFINE Delivery, the youth café created food parcels and then delivered the parcel to vulnerable members of the community.</a:t>
            </a:r>
          </a:p>
        </p:txBody>
      </p:sp>
      <p:sp>
        <p:nvSpPr>
          <p:cNvPr id="1038" name="Rectangle 1032">
            <a:extLst>
              <a:ext uri="{FF2B5EF4-FFF2-40B4-BE49-F238E27FC236}">
                <a16:creationId xmlns:a16="http://schemas.microsoft.com/office/drawing/2014/main" xmlns="" id="{955DEFE8-24AF-47F7-B020-D4D76ABA18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4">
            <a:extLst>
              <a:ext uri="{FF2B5EF4-FFF2-40B4-BE49-F238E27FC236}">
                <a16:creationId xmlns:a16="http://schemas.microsoft.com/office/drawing/2014/main" xmlns="" id="{6EAE3873-25FC-4346-B1D5-82E5F9D953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565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641D8-DB8F-0C07-5096-BD0BDC61CF2F}"/>
              </a:ext>
            </a:extLst>
          </p:cNvPr>
          <p:cNvSpPr>
            <a:spLocks noGrp="1"/>
          </p:cNvSpPr>
          <p:nvPr>
            <p:ph type="title"/>
          </p:nvPr>
        </p:nvSpPr>
        <p:spPr/>
        <p:txBody>
          <a:bodyPr/>
          <a:lstStyle/>
          <a:p>
            <a:r>
              <a:rPr lang="en-GB" dirty="0"/>
              <a:t>Rowing </a:t>
            </a:r>
          </a:p>
        </p:txBody>
      </p:sp>
      <p:sp>
        <p:nvSpPr>
          <p:cNvPr id="3" name="Content Placeholder 2">
            <a:extLst>
              <a:ext uri="{FF2B5EF4-FFF2-40B4-BE49-F238E27FC236}">
                <a16:creationId xmlns:a16="http://schemas.microsoft.com/office/drawing/2014/main" xmlns="" id="{E2BE30E8-2F71-AC68-9B29-5ADA2BB60888}"/>
              </a:ext>
            </a:extLst>
          </p:cNvPr>
          <p:cNvSpPr>
            <a:spLocks noGrp="1"/>
          </p:cNvSpPr>
          <p:nvPr>
            <p:ph idx="1"/>
          </p:nvPr>
        </p:nvSpPr>
        <p:spPr/>
        <p:txBody>
          <a:bodyPr/>
          <a:lstStyle/>
          <a:p>
            <a:r>
              <a:rPr lang="en-GB" dirty="0"/>
              <a:t>Weekly sessions, </a:t>
            </a:r>
          </a:p>
          <a:p>
            <a:r>
              <a:rPr lang="en-GB" dirty="0"/>
              <a:t>Planning with young people looking at the rowing timetable and working out when the boat was available so they could get extra slots outwith there usual slot to be able to practise for the up and coming regatta. </a:t>
            </a:r>
          </a:p>
          <a:p>
            <a:r>
              <a:rPr lang="en-GB" dirty="0"/>
              <a:t>The enjoyment the young people get out of being on the water is incredible.  </a:t>
            </a:r>
          </a:p>
          <a:p>
            <a:r>
              <a:rPr lang="en-GB" dirty="0"/>
              <a:t>Young people were practising on there timing and form for rowing, Learning about, Wind, Weather, Tides enabling young people to be come safe at sea</a:t>
            </a:r>
          </a:p>
          <a:p>
            <a:endParaRPr lang="en-GB" dirty="0"/>
          </a:p>
        </p:txBody>
      </p:sp>
    </p:spTree>
    <p:extLst>
      <p:ext uri="{BB962C8B-B14F-4D97-AF65-F5344CB8AC3E}">
        <p14:creationId xmlns:p14="http://schemas.microsoft.com/office/powerpoint/2010/main" xmlns="" val="1936299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1" name="Rectangle 1025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F1EE5DDE-9912-4B26-8CC7-484997006CE0" descr="IMG_6238.jpg">
            <a:extLst>
              <a:ext uri="{FF2B5EF4-FFF2-40B4-BE49-F238E27FC236}">
                <a16:creationId xmlns:a16="http://schemas.microsoft.com/office/drawing/2014/main" xmlns="" id="{57AACE5F-2C9D-BC9E-77D2-E52DE5BAD02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331" r="23998" b="2"/>
          <a:stretch/>
        </p:blipFill>
        <p:spPr bwMode="auto">
          <a:xfrm>
            <a:off x="196731" y="170453"/>
            <a:ext cx="3794884" cy="65170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0326BE0E-75AF-41B9-A500-10B034AE78AA" descr="IMG_5856.jpg">
            <a:extLst>
              <a:ext uri="{FF2B5EF4-FFF2-40B4-BE49-F238E27FC236}">
                <a16:creationId xmlns:a16="http://schemas.microsoft.com/office/drawing/2014/main" xmlns="" id="{2E9C4E09-D089-8EB6-E805-7E4D90337F6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650" r="-4" b="-4"/>
          <a:stretch/>
        </p:blipFill>
        <p:spPr bwMode="auto">
          <a:xfrm>
            <a:off x="4184141" y="165371"/>
            <a:ext cx="3826711" cy="31765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 name="8E6B006E-2ED8-4565-94C8-39D3D22B0B6F" descr="IMG_5855.jpg">
            <a:extLst>
              <a:ext uri="{FF2B5EF4-FFF2-40B4-BE49-F238E27FC236}">
                <a16:creationId xmlns:a16="http://schemas.microsoft.com/office/drawing/2014/main" xmlns="" id="{0D49E5EF-BDCD-552A-3A09-4627B873CED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589" r="218" b="4"/>
          <a:stretch/>
        </p:blipFill>
        <p:spPr bwMode="auto">
          <a:xfrm>
            <a:off x="8193992" y="159910"/>
            <a:ext cx="3826711" cy="31819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8B593F24-97A3-4640-90D4-67FAB44CA87B" descr="IMG_6245.jpg">
            <a:extLst>
              <a:ext uri="{FF2B5EF4-FFF2-40B4-BE49-F238E27FC236}">
                <a16:creationId xmlns:a16="http://schemas.microsoft.com/office/drawing/2014/main" xmlns="" id="{CF2A780F-78A5-8387-F5DE-4C31E1BA6E5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9611" b="-4"/>
          <a:stretch/>
        </p:blipFill>
        <p:spPr bwMode="auto">
          <a:xfrm>
            <a:off x="4184141" y="3512234"/>
            <a:ext cx="3826711" cy="317531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1DFB6302-1621-4D45-AC55-A1F45C20D598" descr="IMG_5872.jpg">
            <a:extLst>
              <a:ext uri="{FF2B5EF4-FFF2-40B4-BE49-F238E27FC236}">
                <a16:creationId xmlns:a16="http://schemas.microsoft.com/office/drawing/2014/main" xmlns="" id="{CA59C266-712B-B69D-FEFF-827D3BB11C55}"/>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9790" b="-3"/>
          <a:stretch/>
        </p:blipFill>
        <p:spPr bwMode="auto">
          <a:xfrm>
            <a:off x="8193992" y="3505966"/>
            <a:ext cx="3826711" cy="3181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98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8CCF90-362F-BEB0-FC5A-677270529BE9}"/>
              </a:ext>
            </a:extLst>
          </p:cNvPr>
          <p:cNvSpPr>
            <a:spLocks noGrp="1"/>
          </p:cNvSpPr>
          <p:nvPr>
            <p:ph type="title"/>
          </p:nvPr>
        </p:nvSpPr>
        <p:spPr>
          <a:xfrm>
            <a:off x="1380236" y="286601"/>
            <a:ext cx="5929422" cy="1852976"/>
          </a:xfrm>
        </p:spPr>
        <p:txBody>
          <a:bodyPr>
            <a:normAutofit/>
          </a:bodyPr>
          <a:lstStyle/>
          <a:p>
            <a:r>
              <a:rPr lang="en-GB" sz="4000" dirty="0"/>
              <a:t>HTSI Awards Ceremony </a:t>
            </a:r>
          </a:p>
        </p:txBody>
      </p:sp>
      <p:sp>
        <p:nvSpPr>
          <p:cNvPr id="3" name="Content Placeholder 2">
            <a:extLst>
              <a:ext uri="{FF2B5EF4-FFF2-40B4-BE49-F238E27FC236}">
                <a16:creationId xmlns:a16="http://schemas.microsoft.com/office/drawing/2014/main" xmlns="" id="{84E77294-5346-C1E1-04ED-D4A046B778AE}"/>
              </a:ext>
            </a:extLst>
          </p:cNvPr>
          <p:cNvSpPr>
            <a:spLocks noGrp="1"/>
          </p:cNvSpPr>
          <p:nvPr>
            <p:ph idx="1"/>
          </p:nvPr>
        </p:nvSpPr>
        <p:spPr>
          <a:xfrm>
            <a:off x="1380237" y="2621381"/>
            <a:ext cx="5929422" cy="3322219"/>
          </a:xfrm>
        </p:spPr>
        <p:txBody>
          <a:bodyPr>
            <a:normAutofit fontScale="77500" lnSpcReduction="20000"/>
          </a:bodyPr>
          <a:lstStyle/>
          <a:p>
            <a:r>
              <a:rPr lang="en-GB" sz="1800" dirty="0"/>
              <a:t>Huge congratulations  to Tilly Grist for winning Volunteer of the Year with the HTSI for all her Hard work over the years.</a:t>
            </a:r>
          </a:p>
          <a:p>
            <a:pPr>
              <a:lnSpc>
                <a:spcPct val="107000"/>
              </a:lnSpc>
              <a:spcAft>
                <a:spcPts val="800"/>
              </a:spcAft>
            </a:pPr>
            <a:r>
              <a:rPr lang="en-GB" sz="1800" dirty="0"/>
              <a:t>Tilly has volunteered with us at Cromarty Youth Cafe and has volunteered at more activities, projects and sessions than I  could fit on this report When Tilly started volunteering over 5 years ago, she was extremely quiet. Since then, she has become more confident and is very competent.</a:t>
            </a:r>
          </a:p>
          <a:p>
            <a:pPr>
              <a:lnSpc>
                <a:spcPct val="107000"/>
              </a:lnSpc>
              <a:spcAft>
                <a:spcPts val="800"/>
              </a:spcAft>
            </a:pPr>
            <a:r>
              <a:rPr lang="en-GB" sz="1800" dirty="0"/>
              <a:t> It has been great to watch her character build into a kind, considerate, caring, helpful and enthusiastic volunteer and leader. She cares about everyone in our community, and she really is an Ambassador for Youth and Community work.</a:t>
            </a:r>
          </a:p>
          <a:p>
            <a:pPr>
              <a:lnSpc>
                <a:spcPct val="107000"/>
              </a:lnSpc>
              <a:spcAft>
                <a:spcPts val="800"/>
              </a:spcAft>
            </a:pPr>
            <a:r>
              <a:rPr lang="en-GB" sz="1800" dirty="0"/>
              <a:t>Tilly has played a huge part in voices for young people being heard across the Black Isle, from being on CDCC, Highland Youth Parliament, Cromarty community Rowing Club,  and the northern alliance </a:t>
            </a:r>
          </a:p>
          <a:p>
            <a:endParaRPr lang="en-GB" sz="1800" dirty="0"/>
          </a:p>
        </p:txBody>
      </p:sp>
      <p:sp>
        <p:nvSpPr>
          <p:cNvPr id="1033" name="Rectangle 1032">
            <a:extLst>
              <a:ext uri="{FF2B5EF4-FFF2-40B4-BE49-F238E27FC236}">
                <a16:creationId xmlns:a16="http://schemas.microsoft.com/office/drawing/2014/main" xmlns=""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21571EB3-5ABD-4607-9D8E-210BE171FF08" descr="IMG_6288.jpg">
            <a:extLst>
              <a:ext uri="{FF2B5EF4-FFF2-40B4-BE49-F238E27FC236}">
                <a16:creationId xmlns:a16="http://schemas.microsoft.com/office/drawing/2014/main" xmlns="" id="{6CACCAF7-1897-5215-9756-A53E5B6E7E0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333" r="7985" b="3"/>
          <a:stretch/>
        </p:blipFill>
        <p:spPr bwMode="auto">
          <a:xfrm>
            <a:off x="8115300" y="-12515"/>
            <a:ext cx="4076700" cy="641863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2323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295A9-B06C-69C2-3053-1293AAEA1E5C}"/>
              </a:ext>
            </a:extLst>
          </p:cNvPr>
          <p:cNvSpPr>
            <a:spLocks noGrp="1"/>
          </p:cNvSpPr>
          <p:nvPr>
            <p:ph type="title"/>
          </p:nvPr>
        </p:nvSpPr>
        <p:spPr/>
        <p:txBody>
          <a:bodyPr/>
          <a:lstStyle/>
          <a:p>
            <a:r>
              <a:rPr lang="en-GB" dirty="0"/>
              <a:t>Rowing Regatta </a:t>
            </a:r>
          </a:p>
        </p:txBody>
      </p:sp>
      <p:sp>
        <p:nvSpPr>
          <p:cNvPr id="3" name="Content Placeholder 2">
            <a:extLst>
              <a:ext uri="{FF2B5EF4-FFF2-40B4-BE49-F238E27FC236}">
                <a16:creationId xmlns:a16="http://schemas.microsoft.com/office/drawing/2014/main" xmlns="" id="{15AE55AF-43FD-9D2A-099C-B72B9C95921B}"/>
              </a:ext>
            </a:extLst>
          </p:cNvPr>
          <p:cNvSpPr>
            <a:spLocks noGrp="1"/>
          </p:cNvSpPr>
          <p:nvPr>
            <p:ph idx="1"/>
          </p:nvPr>
        </p:nvSpPr>
        <p:spPr/>
        <p:txBody>
          <a:bodyPr>
            <a:normAutofit fontScale="77500" lnSpcReduction="20000"/>
          </a:bodyPr>
          <a:lstStyle/>
          <a:p>
            <a:r>
              <a:rPr lang="en-GB" dirty="0"/>
              <a:t>Cromarty Regatta on 17</a:t>
            </a:r>
            <a:r>
              <a:rPr lang="en-GB" baseline="30000" dirty="0"/>
              <a:t>th</a:t>
            </a:r>
            <a:r>
              <a:rPr lang="en-GB" dirty="0"/>
              <a:t> &amp; 18</a:t>
            </a:r>
            <a:r>
              <a:rPr lang="en-GB" baseline="30000" dirty="0"/>
              <a:t>th</a:t>
            </a:r>
            <a:r>
              <a:rPr lang="en-GB" dirty="0"/>
              <a:t> September 2022</a:t>
            </a:r>
          </a:p>
          <a:p>
            <a:r>
              <a:rPr lang="en-GB" dirty="0"/>
              <a:t>All our Youth Teams won medals at the regatta,</a:t>
            </a:r>
          </a:p>
          <a:p>
            <a:r>
              <a:rPr lang="en-GB" dirty="0"/>
              <a:t>Under 15 Girls – Gold </a:t>
            </a:r>
          </a:p>
          <a:p>
            <a:r>
              <a:rPr lang="en-GB" dirty="0"/>
              <a:t>Under 15 Girls – Bronze </a:t>
            </a:r>
          </a:p>
          <a:p>
            <a:r>
              <a:rPr lang="en-GB" dirty="0"/>
              <a:t>Under 15 Boys – Bronze </a:t>
            </a:r>
          </a:p>
          <a:p>
            <a:r>
              <a:rPr lang="en-GB" dirty="0"/>
              <a:t>Under 18 Girls – Gold </a:t>
            </a:r>
          </a:p>
          <a:p>
            <a:r>
              <a:rPr lang="en-GB" dirty="0"/>
              <a:t>Under 18</a:t>
            </a:r>
            <a:r>
              <a:rPr lang="en-GB" baseline="30000" dirty="0"/>
              <a:t>th</a:t>
            </a:r>
            <a:r>
              <a:rPr lang="en-GB" dirty="0"/>
              <a:t> Boys – Bronze </a:t>
            </a:r>
          </a:p>
          <a:p>
            <a:endParaRPr lang="en-GB" dirty="0"/>
          </a:p>
          <a:p>
            <a:r>
              <a:rPr lang="en-GB" dirty="0"/>
              <a:t>Fantastic rowing from all teams and the teams on the Saturday with the super choppy conditions, they really do make us all proud. </a:t>
            </a:r>
          </a:p>
        </p:txBody>
      </p:sp>
    </p:spTree>
    <p:extLst>
      <p:ext uri="{BB962C8B-B14F-4D97-AF65-F5344CB8AC3E}">
        <p14:creationId xmlns:p14="http://schemas.microsoft.com/office/powerpoint/2010/main" xmlns="" val="324912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99FF6-A60C-02C7-9C5B-91A60B7F8DFE}"/>
              </a:ext>
            </a:extLst>
          </p:cNvPr>
          <p:cNvSpPr>
            <a:spLocks noGrp="1"/>
          </p:cNvSpPr>
          <p:nvPr>
            <p:ph type="title"/>
          </p:nvPr>
        </p:nvSpPr>
        <p:spPr/>
        <p:txBody>
          <a:bodyPr/>
          <a:lstStyle/>
          <a:p>
            <a:r>
              <a:rPr lang="en-GB" dirty="0"/>
              <a:t>Rowing Regatta </a:t>
            </a:r>
            <a:r>
              <a:rPr lang="en-GB" dirty="0" err="1"/>
              <a:t>cont</a:t>
            </a:r>
            <a:r>
              <a:rPr lang="en-GB" dirty="0"/>
              <a:t> </a:t>
            </a:r>
          </a:p>
        </p:txBody>
      </p:sp>
      <p:sp>
        <p:nvSpPr>
          <p:cNvPr id="3" name="Content Placeholder 2">
            <a:extLst>
              <a:ext uri="{FF2B5EF4-FFF2-40B4-BE49-F238E27FC236}">
                <a16:creationId xmlns:a16="http://schemas.microsoft.com/office/drawing/2014/main" xmlns="" id="{C2A77A90-B8A4-A01E-CD46-4DAE7BFE7919}"/>
              </a:ext>
            </a:extLst>
          </p:cNvPr>
          <p:cNvSpPr>
            <a:spLocks noGrp="1"/>
          </p:cNvSpPr>
          <p:nvPr>
            <p:ph idx="1"/>
          </p:nvPr>
        </p:nvSpPr>
        <p:spPr/>
        <p:txBody>
          <a:bodyPr>
            <a:normAutofit fontScale="92500" lnSpcReduction="20000"/>
          </a:bodyPr>
          <a:lstStyle/>
          <a:p>
            <a:r>
              <a:rPr lang="en-GB" dirty="0"/>
              <a:t>For the regatta</a:t>
            </a:r>
          </a:p>
          <a:p>
            <a:r>
              <a:rPr lang="en-GB" dirty="0"/>
              <a:t>Young people spent all Friday afternoon setting up links, cordoning of the park, </a:t>
            </a:r>
          </a:p>
          <a:p>
            <a:r>
              <a:rPr lang="en-GB" dirty="0"/>
              <a:t>Greeting rowers when they arrived in the community </a:t>
            </a:r>
          </a:p>
          <a:p>
            <a:r>
              <a:rPr lang="en-GB" dirty="0"/>
              <a:t>Collecting money from the campsite </a:t>
            </a:r>
          </a:p>
          <a:p>
            <a:r>
              <a:rPr lang="en-GB" dirty="0"/>
              <a:t>Ensuring the area was kept clean and tidy, collecting rubbish</a:t>
            </a:r>
          </a:p>
          <a:p>
            <a:r>
              <a:rPr lang="en-GB" dirty="0"/>
              <a:t>Decorating Slates for each club and working out there placing on the shore. </a:t>
            </a:r>
          </a:p>
          <a:p>
            <a:r>
              <a:rPr lang="en-GB" dirty="0" err="1"/>
              <a:t>MC’ing</a:t>
            </a:r>
            <a:r>
              <a:rPr lang="en-GB" dirty="0"/>
              <a:t> for the two days of the regatta and believe me they were amazing and they could be heard at the other side of the town.</a:t>
            </a:r>
          </a:p>
          <a:p>
            <a:r>
              <a:rPr lang="en-GB" dirty="0"/>
              <a:t> the amount of hours volunteered for the regatta was incredible. </a:t>
            </a:r>
          </a:p>
        </p:txBody>
      </p:sp>
    </p:spTree>
    <p:extLst>
      <p:ext uri="{BB962C8B-B14F-4D97-AF65-F5344CB8AC3E}">
        <p14:creationId xmlns:p14="http://schemas.microsoft.com/office/powerpoint/2010/main" xmlns="" val="3740775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5" name="Rectangle 1127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9" name="ECE1AFFF-3631-4B04-A689-02A4ADBCA781" descr="IMG_6831.jpg">
            <a:extLst>
              <a:ext uri="{FF2B5EF4-FFF2-40B4-BE49-F238E27FC236}">
                <a16:creationId xmlns:a16="http://schemas.microsoft.com/office/drawing/2014/main" xmlns="" id="{FBCF77F8-8E64-2916-4282-5C6BDD9B1DB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319" r="36010" b="2"/>
          <a:stretch/>
        </p:blipFill>
        <p:spPr bwMode="auto">
          <a:xfrm>
            <a:off x="196731" y="170453"/>
            <a:ext cx="3794884" cy="65170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43B69586-D8CD-4880-9C55-ED8F38B95FAA" descr="IMG_6834.jpg">
            <a:extLst>
              <a:ext uri="{FF2B5EF4-FFF2-40B4-BE49-F238E27FC236}">
                <a16:creationId xmlns:a16="http://schemas.microsoft.com/office/drawing/2014/main" xmlns="" id="{71C6942C-8685-8450-4816-CF05241CFC1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055" r="3590" b="-4"/>
          <a:stretch/>
        </p:blipFill>
        <p:spPr bwMode="auto">
          <a:xfrm>
            <a:off x="4184141" y="165371"/>
            <a:ext cx="3826711" cy="31765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6" name="F58B47CE-C4E7-47A8-BE3B-E59BFBAAE9AA" descr="IMG_6765.jpg">
            <a:extLst>
              <a:ext uri="{FF2B5EF4-FFF2-40B4-BE49-F238E27FC236}">
                <a16:creationId xmlns:a16="http://schemas.microsoft.com/office/drawing/2014/main" xmlns="" id="{A4F040D3-D6E3-D881-B372-741B3B27191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138" r="6669" b="4"/>
          <a:stretch/>
        </p:blipFill>
        <p:spPr bwMode="auto">
          <a:xfrm>
            <a:off x="8193992" y="159910"/>
            <a:ext cx="3826711" cy="31819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9A5C5314-40E1-4CF8-8A0E-9BFF986B5D54" descr="IMG_6775.jpg">
            <a:extLst>
              <a:ext uri="{FF2B5EF4-FFF2-40B4-BE49-F238E27FC236}">
                <a16:creationId xmlns:a16="http://schemas.microsoft.com/office/drawing/2014/main" xmlns="" id="{DD6F3EBC-E066-BDFE-4A28-7803A8B03AC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615" r="35012" b="-4"/>
          <a:stretch/>
        </p:blipFill>
        <p:spPr bwMode="auto">
          <a:xfrm>
            <a:off x="4747668" y="3505966"/>
            <a:ext cx="2344250" cy="317531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A155A2F5-EF8B-4943-8BCA-412D2B585633" descr="IMG_6767.jpg">
            <a:extLst>
              <a:ext uri="{FF2B5EF4-FFF2-40B4-BE49-F238E27FC236}">
                <a16:creationId xmlns:a16="http://schemas.microsoft.com/office/drawing/2014/main" xmlns="" id="{4521F0E4-97BF-5023-8D82-3AAB1253DF91}"/>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9793" r="-3" b="-3"/>
          <a:stretch/>
        </p:blipFill>
        <p:spPr bwMode="auto">
          <a:xfrm>
            <a:off x="8193992" y="3505966"/>
            <a:ext cx="3826711" cy="3181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074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50D1C5B3-B60D-4696-AE60-100D5EC8A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A6849DF-0565-4BBD-ABA5-DE1ABE1CC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93"/>
            <a:ext cx="12192001" cy="2386333"/>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D5DA368-8AC9-41F6-99BB-6BA0C6E7DE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584016" y="-3126817"/>
            <a:ext cx="2387027" cy="8640659"/>
          </a:xfrm>
          <a:prstGeom prst="rect">
            <a:avLst/>
          </a:prstGeom>
          <a:gradFill>
            <a:gsLst>
              <a:gs pos="1000">
                <a:schemeClr val="accent2">
                  <a:alpha val="65000"/>
                </a:schemeClr>
              </a:gs>
              <a:gs pos="99000">
                <a:schemeClr val="accent5">
                  <a:alpha val="12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42820EC4-55F0-48FC-B7E6-3E7F5DE343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213653" y="693"/>
            <a:ext cx="8978348" cy="2386331"/>
          </a:xfrm>
          <a:prstGeom prst="rect">
            <a:avLst/>
          </a:prstGeom>
          <a:gradFill>
            <a:gsLst>
              <a:gs pos="27000">
                <a:schemeClr val="accent5">
                  <a:lumMod val="60000"/>
                  <a:lumOff val="40000"/>
                  <a:alpha val="0"/>
                </a:schemeClr>
              </a:gs>
              <a:gs pos="100000">
                <a:schemeClr val="accent6">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5BE0886-2F1D-3EFD-7EA9-EB94C0322B55}"/>
              </a:ext>
            </a:extLst>
          </p:cNvPr>
          <p:cNvSpPr>
            <a:spLocks noGrp="1"/>
          </p:cNvSpPr>
          <p:nvPr>
            <p:ph type="title"/>
          </p:nvPr>
        </p:nvSpPr>
        <p:spPr>
          <a:xfrm>
            <a:off x="1371600" y="574964"/>
            <a:ext cx="9448801" cy="1047132"/>
          </a:xfrm>
        </p:spPr>
        <p:txBody>
          <a:bodyPr anchor="ctr">
            <a:normAutofit/>
          </a:bodyPr>
          <a:lstStyle/>
          <a:p>
            <a:pPr>
              <a:lnSpc>
                <a:spcPct val="90000"/>
              </a:lnSpc>
            </a:pPr>
            <a:r>
              <a:rPr lang="en-GB">
                <a:solidFill>
                  <a:schemeClr val="bg1"/>
                </a:solidFill>
              </a:rPr>
              <a:t>Legacy Bench / Reflection Bench</a:t>
            </a:r>
          </a:p>
        </p:txBody>
      </p:sp>
      <p:pic>
        <p:nvPicPr>
          <p:cNvPr id="7" name="Picture 6">
            <a:extLst>
              <a:ext uri="{FF2B5EF4-FFF2-40B4-BE49-F238E27FC236}">
                <a16:creationId xmlns:a16="http://schemas.microsoft.com/office/drawing/2014/main" xmlns="" id="{E0B5C308-E5FA-F9A5-D2F8-553B78590BB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0377" r="-2" b="15371"/>
          <a:stretch/>
        </p:blipFill>
        <p:spPr>
          <a:xfrm>
            <a:off x="1826653"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5" name="Picture 4">
            <a:extLst>
              <a:ext uri="{FF2B5EF4-FFF2-40B4-BE49-F238E27FC236}">
                <a16:creationId xmlns:a16="http://schemas.microsoft.com/office/drawing/2014/main" xmlns="" id="{42ABFAC9-16AD-585D-7FDE-3106C6A00BA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088" r="1" b="17913"/>
          <a:stretch/>
        </p:blipFill>
        <p:spPr>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9" name="Picture 8" descr="Text&#10;&#10;Description automatically generated">
            <a:extLst>
              <a:ext uri="{FF2B5EF4-FFF2-40B4-BE49-F238E27FC236}">
                <a16:creationId xmlns:a16="http://schemas.microsoft.com/office/drawing/2014/main" xmlns="" id="{3530AFA7-459F-249C-969B-CB60FB391C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5170" r="19831" b="1"/>
          <a:stretch/>
        </p:blipFill>
        <p:spPr>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3" name="Content Placeholder 2">
            <a:extLst>
              <a:ext uri="{FF2B5EF4-FFF2-40B4-BE49-F238E27FC236}">
                <a16:creationId xmlns:a16="http://schemas.microsoft.com/office/drawing/2014/main" xmlns="" id="{21C2C7BF-249E-32BA-E58C-51DA7AC32177}"/>
              </a:ext>
            </a:extLst>
          </p:cNvPr>
          <p:cNvSpPr>
            <a:spLocks noGrp="1"/>
          </p:cNvSpPr>
          <p:nvPr>
            <p:ph idx="1"/>
          </p:nvPr>
        </p:nvSpPr>
        <p:spPr>
          <a:xfrm>
            <a:off x="1371601" y="4786744"/>
            <a:ext cx="9448800" cy="1442631"/>
          </a:xfrm>
        </p:spPr>
        <p:txBody>
          <a:bodyPr>
            <a:normAutofit/>
          </a:bodyPr>
          <a:lstStyle/>
          <a:p>
            <a:r>
              <a:rPr lang="en-US" sz="1600"/>
              <a:t>This Buddy Bench will be a lasting symbol of our intergenerational support, respect and understanding of others in the community.</a:t>
            </a:r>
          </a:p>
          <a:p>
            <a:r>
              <a:rPr lang="en-US" sz="1600"/>
              <a:t>We are hoping to have an opening ceremony on the 10</a:t>
            </a:r>
            <a:r>
              <a:rPr lang="en-US" sz="1600" baseline="30000"/>
              <a:t>th</a:t>
            </a:r>
            <a:r>
              <a:rPr lang="en-US" sz="1600"/>
              <a:t> October 2022 </a:t>
            </a:r>
          </a:p>
          <a:p>
            <a:endParaRPr lang="en-GB"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008636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24119-676A-3FC4-9B59-B86DE7CA91B6}"/>
              </a:ext>
            </a:extLst>
          </p:cNvPr>
          <p:cNvSpPr>
            <a:spLocks noGrp="1"/>
          </p:cNvSpPr>
          <p:nvPr>
            <p:ph type="title"/>
          </p:nvPr>
        </p:nvSpPr>
        <p:spPr/>
        <p:txBody>
          <a:bodyPr/>
          <a:lstStyle/>
          <a:p>
            <a:r>
              <a:rPr lang="en-GB" dirty="0"/>
              <a:t>Voices of young people </a:t>
            </a:r>
          </a:p>
        </p:txBody>
      </p:sp>
      <p:sp>
        <p:nvSpPr>
          <p:cNvPr id="3" name="Content Placeholder 2">
            <a:extLst>
              <a:ext uri="{FF2B5EF4-FFF2-40B4-BE49-F238E27FC236}">
                <a16:creationId xmlns:a16="http://schemas.microsoft.com/office/drawing/2014/main" xmlns="" id="{3DC16220-BF28-441B-0DBD-EEC4D78368B3}"/>
              </a:ext>
            </a:extLst>
          </p:cNvPr>
          <p:cNvSpPr>
            <a:spLocks noGrp="1"/>
          </p:cNvSpPr>
          <p:nvPr>
            <p:ph idx="1"/>
          </p:nvPr>
        </p:nvSpPr>
        <p:spPr/>
        <p:txBody>
          <a:bodyPr/>
          <a:lstStyle/>
          <a:p>
            <a:r>
              <a:rPr lang="en-GB" dirty="0"/>
              <a:t>Over the last month we have been busy working with young people who are on participation forums enabling the voices of young people to be heard.</a:t>
            </a:r>
          </a:p>
          <a:p>
            <a:r>
              <a:rPr lang="en-GB" dirty="0"/>
              <a:t>Huge Welcome to Dominic Scott-Lodge as our new </a:t>
            </a:r>
            <a:r>
              <a:rPr lang="en-GB"/>
              <a:t>youth member for </a:t>
            </a:r>
            <a:r>
              <a:rPr lang="en-GB" dirty="0"/>
              <a:t>Cromarty Community Council </a:t>
            </a:r>
          </a:p>
          <a:p>
            <a:r>
              <a:rPr lang="en-GB" dirty="0"/>
              <a:t>Huge Welcome to Emily Grist and Katherine Holm who are our new reps for Highland Youth Parliament.</a:t>
            </a:r>
          </a:p>
        </p:txBody>
      </p:sp>
    </p:spTree>
    <p:extLst>
      <p:ext uri="{BB962C8B-B14F-4D97-AF65-F5344CB8AC3E}">
        <p14:creationId xmlns:p14="http://schemas.microsoft.com/office/powerpoint/2010/main" xmlns="" val="98729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67DF3-B1EB-5341-D7C5-953281003000}"/>
              </a:ext>
            </a:extLst>
          </p:cNvPr>
          <p:cNvSpPr>
            <a:spLocks noGrp="1"/>
          </p:cNvSpPr>
          <p:nvPr>
            <p:ph type="title"/>
          </p:nvPr>
        </p:nvSpPr>
        <p:spPr/>
        <p:txBody>
          <a:bodyPr/>
          <a:lstStyle/>
          <a:p>
            <a:r>
              <a:rPr lang="en-GB" dirty="0"/>
              <a:t>Planning Ahead </a:t>
            </a:r>
          </a:p>
        </p:txBody>
      </p:sp>
      <p:sp>
        <p:nvSpPr>
          <p:cNvPr id="3" name="Content Placeholder 2">
            <a:extLst>
              <a:ext uri="{FF2B5EF4-FFF2-40B4-BE49-F238E27FC236}">
                <a16:creationId xmlns:a16="http://schemas.microsoft.com/office/drawing/2014/main" xmlns="" id="{8489E9A9-7932-03B1-002A-2F8C312BC1E2}"/>
              </a:ext>
            </a:extLst>
          </p:cNvPr>
          <p:cNvSpPr>
            <a:spLocks noGrp="1"/>
          </p:cNvSpPr>
          <p:nvPr>
            <p:ph idx="1"/>
          </p:nvPr>
        </p:nvSpPr>
        <p:spPr/>
        <p:txBody>
          <a:bodyPr/>
          <a:lstStyle/>
          <a:p>
            <a:r>
              <a:rPr lang="en-GB" dirty="0"/>
              <a:t>Working with Julie from the Development Trust to support young people to sign up for the FREE bus Travel – the uptake for highland is only at 30% </a:t>
            </a:r>
          </a:p>
          <a:p>
            <a:r>
              <a:rPr lang="en-GB" dirty="0"/>
              <a:t>October Programme </a:t>
            </a:r>
          </a:p>
          <a:p>
            <a:r>
              <a:rPr lang="en-GB" dirty="0"/>
              <a:t>Creativity in Care Workshop</a:t>
            </a:r>
          </a:p>
          <a:p>
            <a:r>
              <a:rPr lang="en-GB" dirty="0"/>
              <a:t>Installation of the Reflection Bench </a:t>
            </a:r>
          </a:p>
        </p:txBody>
      </p:sp>
    </p:spTree>
    <p:extLst>
      <p:ext uri="{BB962C8B-B14F-4D97-AF65-F5344CB8AC3E}">
        <p14:creationId xmlns:p14="http://schemas.microsoft.com/office/powerpoint/2010/main" xmlns="" val="376687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F4CC991B-9F02-4A6E-B956-A4641B5391CF" descr="IMG_6308.JPG">
            <a:extLst>
              <a:ext uri="{FF2B5EF4-FFF2-40B4-BE49-F238E27FC236}">
                <a16:creationId xmlns:a16="http://schemas.microsoft.com/office/drawing/2014/main" xmlns="" id="{A8E9FA36-C4DB-28C7-69C2-A0B917922A5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25" b="28905"/>
          <a:stretch/>
        </p:blipFill>
        <p:spPr bwMode="auto">
          <a:xfrm>
            <a:off x="457200" y="457200"/>
            <a:ext cx="11277600" cy="5943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956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383CC5D-71E8-4CB2-8E4A-F1E4FF6DC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DA5AC1-43C5-4243-9028-07DBB80D0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A4EDA1C-27A1-4C83-ACE4-6675EC924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1C2185E4-B584-4B9D-9440-DEA0FB9D94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FF33EC8A-EE0A-4395-97E2-DAD467CF73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F85DA95-16A4-404E-9BFF-27F8E4FC78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832A98E-F2DD-D4B3-480F-46C14600CADA}"/>
              </a:ext>
            </a:extLst>
          </p:cNvPr>
          <p:cNvSpPr>
            <a:spLocks noGrp="1"/>
          </p:cNvSpPr>
          <p:nvPr>
            <p:ph type="title"/>
          </p:nvPr>
        </p:nvSpPr>
        <p:spPr>
          <a:xfrm>
            <a:off x="1157084" y="374427"/>
            <a:ext cx="10374517" cy="971512"/>
          </a:xfrm>
        </p:spPr>
        <p:txBody>
          <a:bodyPr anchor="ctr">
            <a:normAutofit/>
          </a:bodyPr>
          <a:lstStyle/>
          <a:p>
            <a:r>
              <a:rPr lang="en-GB" sz="3200">
                <a:solidFill>
                  <a:schemeClr val="bg1"/>
                </a:solidFill>
              </a:rPr>
              <a:t>Junior Youth Café </a:t>
            </a:r>
          </a:p>
        </p:txBody>
      </p:sp>
      <p:graphicFrame>
        <p:nvGraphicFramePr>
          <p:cNvPr id="5" name="Content Placeholder 2">
            <a:extLst>
              <a:ext uri="{FF2B5EF4-FFF2-40B4-BE49-F238E27FC236}">
                <a16:creationId xmlns:a16="http://schemas.microsoft.com/office/drawing/2014/main" xmlns="" id="{249B99FE-1B9E-A56D-066C-E7656F4E006A}"/>
              </a:ext>
            </a:extLst>
          </p:cNvPr>
          <p:cNvGraphicFramePr>
            <a:graphicFrameLocks noGrp="1"/>
          </p:cNvGraphicFramePr>
          <p:nvPr>
            <p:ph idx="1"/>
            <p:extLst>
              <p:ext uri="{D42A27DB-BD31-4B8C-83A1-F6EECF244321}">
                <p14:modId xmlns:p14="http://schemas.microsoft.com/office/powerpoint/2010/main" xmlns="" val="580950807"/>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731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37717-E8FF-81EB-921A-B6CE715BF461}"/>
              </a:ext>
            </a:extLst>
          </p:cNvPr>
          <p:cNvSpPr>
            <a:spLocks noGrp="1"/>
          </p:cNvSpPr>
          <p:nvPr>
            <p:ph type="title"/>
          </p:nvPr>
        </p:nvSpPr>
        <p:spPr/>
        <p:txBody>
          <a:bodyPr/>
          <a:lstStyle/>
          <a:p>
            <a:r>
              <a:rPr lang="en-GB" dirty="0"/>
              <a:t>1-1s 	</a:t>
            </a:r>
          </a:p>
        </p:txBody>
      </p:sp>
      <p:sp>
        <p:nvSpPr>
          <p:cNvPr id="3" name="Content Placeholder 2">
            <a:extLst>
              <a:ext uri="{FF2B5EF4-FFF2-40B4-BE49-F238E27FC236}">
                <a16:creationId xmlns:a16="http://schemas.microsoft.com/office/drawing/2014/main" xmlns="" id="{D818B993-A510-EE2C-1637-655EF2045483}"/>
              </a:ext>
            </a:extLst>
          </p:cNvPr>
          <p:cNvSpPr>
            <a:spLocks noGrp="1"/>
          </p:cNvSpPr>
          <p:nvPr>
            <p:ph idx="1"/>
          </p:nvPr>
        </p:nvSpPr>
        <p:spPr/>
        <p:txBody>
          <a:bodyPr>
            <a:normAutofit fontScale="92500" lnSpcReduction="20000"/>
          </a:bodyPr>
          <a:lstStyle/>
          <a:p>
            <a:r>
              <a:rPr lang="en-GB" dirty="0"/>
              <a:t>Emotional Check-ins 12 young people that we work with have lost a parent in the last year, this has had a huge impact on these young peoples lives </a:t>
            </a:r>
          </a:p>
          <a:p>
            <a:r>
              <a:rPr lang="en-GB" dirty="0"/>
              <a:t>Building confidence</a:t>
            </a:r>
          </a:p>
          <a:p>
            <a:r>
              <a:rPr lang="en-GB" dirty="0"/>
              <a:t>Supporting YP to take part in driving theory test</a:t>
            </a:r>
          </a:p>
          <a:p>
            <a:r>
              <a:rPr lang="en-GB" dirty="0"/>
              <a:t>Supporting YP to take part in school subjects </a:t>
            </a:r>
          </a:p>
          <a:p>
            <a:r>
              <a:rPr lang="en-GB" dirty="0"/>
              <a:t>Listening to young peoples fears about leaving school and transitioning in the world of work, or moving out of area to attend university </a:t>
            </a:r>
          </a:p>
          <a:p>
            <a:r>
              <a:rPr lang="en-GB" dirty="0"/>
              <a:t>Supporting YP to sign up for Young Carers</a:t>
            </a:r>
          </a:p>
          <a:p>
            <a:r>
              <a:rPr lang="en-GB" dirty="0"/>
              <a:t>Working with Ukrainian Family who have just </a:t>
            </a:r>
            <a:r>
              <a:rPr lang="en-GB"/>
              <a:t>moved into the area </a:t>
            </a:r>
            <a:endParaRPr lang="en-GB" dirty="0"/>
          </a:p>
        </p:txBody>
      </p:sp>
    </p:spTree>
    <p:extLst>
      <p:ext uri="{BB962C8B-B14F-4D97-AF65-F5344CB8AC3E}">
        <p14:creationId xmlns:p14="http://schemas.microsoft.com/office/powerpoint/2010/main" xmlns="" val="4815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06462-F4CF-1CCD-1A4E-B8F651A5BD82}"/>
              </a:ext>
            </a:extLst>
          </p:cNvPr>
          <p:cNvSpPr>
            <a:spLocks noGrp="1"/>
          </p:cNvSpPr>
          <p:nvPr>
            <p:ph type="title"/>
          </p:nvPr>
        </p:nvSpPr>
        <p:spPr/>
        <p:txBody>
          <a:bodyPr/>
          <a:lstStyle/>
          <a:p>
            <a:r>
              <a:rPr lang="en-GB" dirty="0"/>
              <a:t>Football Training with ICT Youth Development </a:t>
            </a:r>
          </a:p>
        </p:txBody>
      </p:sp>
      <p:sp>
        <p:nvSpPr>
          <p:cNvPr id="3" name="Content Placeholder 2">
            <a:extLst>
              <a:ext uri="{FF2B5EF4-FFF2-40B4-BE49-F238E27FC236}">
                <a16:creationId xmlns:a16="http://schemas.microsoft.com/office/drawing/2014/main" xmlns="" id="{D79DAEBF-E83A-1F48-43C3-46B09A215F20}"/>
              </a:ext>
            </a:extLst>
          </p:cNvPr>
          <p:cNvSpPr>
            <a:spLocks noGrp="1"/>
          </p:cNvSpPr>
          <p:nvPr>
            <p:ph idx="1"/>
          </p:nvPr>
        </p:nvSpPr>
        <p:spPr/>
        <p:txBody>
          <a:bodyPr>
            <a:normAutofit/>
          </a:bodyPr>
          <a:lstStyle/>
          <a:p>
            <a:r>
              <a:rPr lang="en-GB" sz="2000" dirty="0"/>
              <a:t>We have been working with ICT Youth Development since last summer,</a:t>
            </a:r>
          </a:p>
          <a:p>
            <a:r>
              <a:rPr lang="en-GB" sz="2000" dirty="0"/>
              <a:t>Young people are learning about ball control, passing skills and shooting,</a:t>
            </a:r>
          </a:p>
          <a:p>
            <a:r>
              <a:rPr lang="en-GB" sz="2000" dirty="0"/>
              <a:t>The improvement in the young people is amazing,</a:t>
            </a:r>
          </a:p>
          <a:p>
            <a:r>
              <a:rPr lang="en-GB" sz="2000" dirty="0"/>
              <a:t>The coaches enjoy coming to Cromarty each week to deliver football coaching.</a:t>
            </a:r>
          </a:p>
          <a:p>
            <a:r>
              <a:rPr lang="en-GB" sz="2000" dirty="0"/>
              <a:t>The ICT football coaches have been skilling up our young leaders teaching them new skills and games </a:t>
            </a:r>
          </a:p>
        </p:txBody>
      </p:sp>
    </p:spTree>
    <p:extLst>
      <p:ext uri="{BB962C8B-B14F-4D97-AF65-F5344CB8AC3E}">
        <p14:creationId xmlns:p14="http://schemas.microsoft.com/office/powerpoint/2010/main" xmlns="" val="311129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8" name="Rectangle 9227">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2" name="C9FA9A63-0F34-4BF2-A0E3-CCFB4707EDE7" descr="IMG_6092.jpg">
            <a:extLst>
              <a:ext uri="{FF2B5EF4-FFF2-40B4-BE49-F238E27FC236}">
                <a16:creationId xmlns:a16="http://schemas.microsoft.com/office/drawing/2014/main" xmlns="" id="{03E2A803-489B-C95F-0194-CD4E0548071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 b="36504"/>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7351895F-B425-4D6C-9E7D-FD4F65F85AA4" descr="IMG_6062.jpg">
            <a:extLst>
              <a:ext uri="{FF2B5EF4-FFF2-40B4-BE49-F238E27FC236}">
                <a16:creationId xmlns:a16="http://schemas.microsoft.com/office/drawing/2014/main" xmlns="" id="{EC4C8863-7713-39B4-57CA-5BFA331A1ED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53" r="9467" b="4"/>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E77F1834-5AE3-4B40-B920-AAEFA7EA5DFD" descr="IMG_6058.jpg">
            <a:extLst>
              <a:ext uri="{FF2B5EF4-FFF2-40B4-BE49-F238E27FC236}">
                <a16:creationId xmlns:a16="http://schemas.microsoft.com/office/drawing/2014/main" xmlns="" id="{68F082D5-3D20-6E0B-9634-3D41D624462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261" r="4" b="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A2AB86C2-E699-48F7-AB9C-8A003A2AF46D" descr="IMG_6091.jpg">
            <a:extLst>
              <a:ext uri="{FF2B5EF4-FFF2-40B4-BE49-F238E27FC236}">
                <a16:creationId xmlns:a16="http://schemas.microsoft.com/office/drawing/2014/main" xmlns="" id="{28628A82-CB46-6DE5-E3B0-5836431A7049}"/>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3" b="36504"/>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BAD8FE8A-2D6E-4E6E-943E-453730C3EB24" descr="IMG_6063.jpg">
            <a:extLst>
              <a:ext uri="{FF2B5EF4-FFF2-40B4-BE49-F238E27FC236}">
                <a16:creationId xmlns:a16="http://schemas.microsoft.com/office/drawing/2014/main" xmlns="" id="{9B71E1F7-63AF-B74E-6A4F-11BCAEE79D1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411" r="2610" b="4"/>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51C58C47-304D-4B01-BABE-268FB0337F13" descr="IMG_6097.jpg">
            <a:extLst>
              <a:ext uri="{FF2B5EF4-FFF2-40B4-BE49-F238E27FC236}">
                <a16:creationId xmlns:a16="http://schemas.microsoft.com/office/drawing/2014/main" xmlns="" id="{4CD2AA94-C198-E16B-85E5-4A68D0761130}"/>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1652" r="-3" b="-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747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5">
            <a:extLst>
              <a:ext uri="{FF2B5EF4-FFF2-40B4-BE49-F238E27FC236}">
                <a16:creationId xmlns:a16="http://schemas.microsoft.com/office/drawing/2014/main" xmlns="" id="{B78EDDD3-C548-48EF-B3CA-B290B1719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9" name="DE4037DD-2D8D-4685-B5B8-FECAB77665D3" descr="IMG_5804.jpg">
            <a:extLst>
              <a:ext uri="{FF2B5EF4-FFF2-40B4-BE49-F238E27FC236}">
                <a16:creationId xmlns:a16="http://schemas.microsoft.com/office/drawing/2014/main" xmlns="" id="{9234399A-9F9F-4530-B22C-4F61F50F347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569" r="26642" b="1"/>
          <a:stretch/>
        </p:blipFill>
        <p:spPr bwMode="auto">
          <a:xfrm>
            <a:off x="196731" y="166533"/>
            <a:ext cx="3809612"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9E26ED83-414E-4C48-8C9F-DD2EA759C678" descr="IMG_5810.jpg">
            <a:extLst>
              <a:ext uri="{FF2B5EF4-FFF2-40B4-BE49-F238E27FC236}">
                <a16:creationId xmlns:a16="http://schemas.microsoft.com/office/drawing/2014/main" xmlns="" id="{44D48280-A824-5A5C-B633-449B65EF029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362" r="13035" b="-2"/>
          <a:stretch/>
        </p:blipFill>
        <p:spPr bwMode="auto">
          <a:xfrm>
            <a:off x="4196497" y="166533"/>
            <a:ext cx="3797618"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86AB1370-8E84-48C3-9D4A-9288E287485C" descr="IMG_5805.jpg">
            <a:extLst>
              <a:ext uri="{FF2B5EF4-FFF2-40B4-BE49-F238E27FC236}">
                <a16:creationId xmlns:a16="http://schemas.microsoft.com/office/drawing/2014/main" xmlns="" id="{D781617B-253D-59E7-6EE3-8D992A4362F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00" r="8392" b="5"/>
          <a:stretch/>
        </p:blipFill>
        <p:spPr bwMode="auto">
          <a:xfrm>
            <a:off x="8183346" y="166533"/>
            <a:ext cx="3822808" cy="3160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4C7B7415-D122-4731-8F1F-AC5B270E8E2A" descr="IMG_5802.jpg">
            <a:extLst>
              <a:ext uri="{FF2B5EF4-FFF2-40B4-BE49-F238E27FC236}">
                <a16:creationId xmlns:a16="http://schemas.microsoft.com/office/drawing/2014/main" xmlns="" id="{E2B82FA0-694B-C5EA-8D64-559F7545473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9975" b="2"/>
          <a:stretch/>
        </p:blipFill>
        <p:spPr bwMode="auto">
          <a:xfrm>
            <a:off x="8183346" y="3506741"/>
            <a:ext cx="3822808" cy="31847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2880341"/>
      </p:ext>
    </p:extLst>
  </p:cSld>
  <p:clrMapOvr>
    <a:masterClrMapping/>
  </p:clrMapOvr>
</p:sld>
</file>

<file path=ppt/theme/theme1.xml><?xml version="1.0" encoding="utf-8"?>
<a:theme xmlns:a="http://schemas.openxmlformats.org/drawingml/2006/main" name="GradientRiseVTI">
  <a:themeElements>
    <a:clrScheme name="AnalogousFromRegularSeed_2SEEDS">
      <a:dk1>
        <a:srgbClr val="000000"/>
      </a:dk1>
      <a:lt1>
        <a:srgbClr val="FFFFFF"/>
      </a:lt1>
      <a:dk2>
        <a:srgbClr val="322441"/>
      </a:dk2>
      <a:lt2>
        <a:srgbClr val="E2E8E2"/>
      </a:lt2>
      <a:accent1>
        <a:srgbClr val="D517D4"/>
      </a:accent1>
      <a:accent2>
        <a:srgbClr val="9929E7"/>
      </a:accent2>
      <a:accent3>
        <a:srgbClr val="E72997"/>
      </a:accent3>
      <a:accent4>
        <a:srgbClr val="67B514"/>
      </a:accent4>
      <a:accent5>
        <a:srgbClr val="31BC21"/>
      </a:accent5>
      <a:accent6>
        <a:srgbClr val="15BD4A"/>
      </a:accent6>
      <a:hlink>
        <a:srgbClr val="329732"/>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4615</TotalTime>
  <Words>1354</Words>
  <Application>Microsoft Office PowerPoint</Application>
  <PresentationFormat>Custom</PresentationFormat>
  <Paragraphs>114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GradientRiseVTI</vt:lpstr>
      <vt:lpstr>Cromarty Youth Café Report </vt:lpstr>
      <vt:lpstr>Numbers </vt:lpstr>
      <vt:lpstr>HTSI Awards Ceremony </vt:lpstr>
      <vt:lpstr>Slide 4</vt:lpstr>
      <vt:lpstr>Junior Youth Café </vt:lpstr>
      <vt:lpstr>1-1s  </vt:lpstr>
      <vt:lpstr>Football Training with ICT Youth Development </vt:lpstr>
      <vt:lpstr>Slide 8</vt:lpstr>
      <vt:lpstr>Slide 9</vt:lpstr>
      <vt:lpstr>Slide 10</vt:lpstr>
      <vt:lpstr>Saltire Awards &amp; HLH Leadership Awards </vt:lpstr>
      <vt:lpstr>Slide 12</vt:lpstr>
      <vt:lpstr>Slide 13</vt:lpstr>
      <vt:lpstr>Monday’s Multi-Sports</vt:lpstr>
      <vt:lpstr>Slide 15</vt:lpstr>
      <vt:lpstr>FOOD</vt:lpstr>
      <vt:lpstr>Slide 17</vt:lpstr>
      <vt:lpstr>Slide 18</vt:lpstr>
      <vt:lpstr>Partners we work with </vt:lpstr>
      <vt:lpstr>VR Headset with Cromarty Fire &amp; rescue Service </vt:lpstr>
      <vt:lpstr>Slide 21</vt:lpstr>
      <vt:lpstr>Food safety at work training </vt:lpstr>
      <vt:lpstr>Slide 23</vt:lpstr>
      <vt:lpstr>Ease Course </vt:lpstr>
      <vt:lpstr>Slide 25</vt:lpstr>
      <vt:lpstr>Slide 26</vt:lpstr>
      <vt:lpstr>Cfine Deliveries </vt:lpstr>
      <vt:lpstr>Rowing </vt:lpstr>
      <vt:lpstr>Slide 29</vt:lpstr>
      <vt:lpstr>Rowing Regatta </vt:lpstr>
      <vt:lpstr>Rowing Regatta cont </vt:lpstr>
      <vt:lpstr>Slide 32</vt:lpstr>
      <vt:lpstr>Legacy Bench / Reflection Bench</vt:lpstr>
      <vt:lpstr>Voices of young people </vt:lpstr>
      <vt:lpstr>Planning Ahead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Cromarty Youth Café Report</dc:title>
  <dc:creator>Fraser Thomson</dc:creator>
  <cp:lastModifiedBy>Vivienne</cp:lastModifiedBy>
  <cp:revision>6</cp:revision>
  <dcterms:created xsi:type="dcterms:W3CDTF">2022-09-21T08:18:30Z</dcterms:created>
  <dcterms:modified xsi:type="dcterms:W3CDTF">2022-09-26T10:18:51Z</dcterms:modified>
</cp:coreProperties>
</file>